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1" r:id="rId2"/>
    <p:sldMasterId id="2147483733" r:id="rId3"/>
  </p:sldMasterIdLst>
  <p:notesMasterIdLst>
    <p:notesMasterId r:id="rId53"/>
  </p:notesMasterIdLst>
  <p:handoutMasterIdLst>
    <p:handoutMasterId r:id="rId54"/>
  </p:handoutMasterIdLst>
  <p:sldIdLst>
    <p:sldId id="452" r:id="rId4"/>
    <p:sldId id="440" r:id="rId5"/>
    <p:sldId id="453" r:id="rId6"/>
    <p:sldId id="448" r:id="rId7"/>
    <p:sldId id="431" r:id="rId8"/>
    <p:sldId id="451" r:id="rId9"/>
    <p:sldId id="432" r:id="rId10"/>
    <p:sldId id="438" r:id="rId11"/>
    <p:sldId id="414" r:id="rId12"/>
    <p:sldId id="449" r:id="rId13"/>
    <p:sldId id="450" r:id="rId14"/>
    <p:sldId id="454" r:id="rId15"/>
    <p:sldId id="435" r:id="rId16"/>
    <p:sldId id="434" r:id="rId17"/>
    <p:sldId id="437" r:id="rId18"/>
    <p:sldId id="469" r:id="rId19"/>
    <p:sldId id="455" r:id="rId20"/>
    <p:sldId id="456" r:id="rId21"/>
    <p:sldId id="457" r:id="rId22"/>
    <p:sldId id="458" r:id="rId23"/>
    <p:sldId id="459" r:id="rId24"/>
    <p:sldId id="460" r:id="rId25"/>
    <p:sldId id="461" r:id="rId26"/>
    <p:sldId id="462" r:id="rId27"/>
    <p:sldId id="463" r:id="rId28"/>
    <p:sldId id="464" r:id="rId29"/>
    <p:sldId id="465" r:id="rId30"/>
    <p:sldId id="489" r:id="rId31"/>
    <p:sldId id="467" r:id="rId32"/>
    <p:sldId id="468" r:id="rId33"/>
    <p:sldId id="470" r:id="rId34"/>
    <p:sldId id="471" r:id="rId35"/>
    <p:sldId id="472" r:id="rId36"/>
    <p:sldId id="473" r:id="rId37"/>
    <p:sldId id="474" r:id="rId38"/>
    <p:sldId id="475" r:id="rId39"/>
    <p:sldId id="476" r:id="rId40"/>
    <p:sldId id="477" r:id="rId41"/>
    <p:sldId id="478" r:id="rId42"/>
    <p:sldId id="479" r:id="rId43"/>
    <p:sldId id="480" r:id="rId44"/>
    <p:sldId id="481" r:id="rId45"/>
    <p:sldId id="482" r:id="rId46"/>
    <p:sldId id="483" r:id="rId47"/>
    <p:sldId id="484" r:id="rId48"/>
    <p:sldId id="485" r:id="rId49"/>
    <p:sldId id="486" r:id="rId50"/>
    <p:sldId id="488" r:id="rId51"/>
    <p:sldId id="487" r:id="rId52"/>
  </p:sldIdLst>
  <p:sldSz cx="9144000" cy="6858000" type="screen4x3"/>
  <p:notesSz cx="6858000" cy="9296400"/>
  <p:defaultTextStyle>
    <a:defPPr>
      <a:defRPr lang="en-US"/>
    </a:defPPr>
    <a:lvl1pPr algn="l" rtl="0" fontAlgn="base">
      <a:spcBef>
        <a:spcPct val="0"/>
      </a:spcBef>
      <a:spcAft>
        <a:spcPct val="0"/>
      </a:spcAft>
      <a:defRPr b="1" kern="1200">
        <a:solidFill>
          <a:schemeClr val="tx1"/>
        </a:solidFill>
        <a:latin typeface="Arial" pitchFamily="34" charset="0"/>
        <a:ea typeface="+mn-ea"/>
        <a:cs typeface="Arial" pitchFamily="34" charset="0"/>
      </a:defRPr>
    </a:lvl1pPr>
    <a:lvl2pPr marL="457200" algn="l" rtl="0" fontAlgn="base">
      <a:spcBef>
        <a:spcPct val="0"/>
      </a:spcBef>
      <a:spcAft>
        <a:spcPct val="0"/>
      </a:spcAft>
      <a:defRPr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b="1" kern="1200">
        <a:solidFill>
          <a:schemeClr val="tx1"/>
        </a:solidFill>
        <a:latin typeface="Arial" pitchFamily="34" charset="0"/>
        <a:ea typeface="+mn-ea"/>
        <a:cs typeface="Arial" pitchFamily="34" charset="0"/>
      </a:defRPr>
    </a:lvl5pPr>
    <a:lvl6pPr marL="2286000" algn="l" defTabSz="914400" rtl="0" eaLnBrk="1" latinLnBrk="0" hangingPunct="1">
      <a:defRPr b="1" kern="1200">
        <a:solidFill>
          <a:schemeClr val="tx1"/>
        </a:solidFill>
        <a:latin typeface="Arial" pitchFamily="34" charset="0"/>
        <a:ea typeface="+mn-ea"/>
        <a:cs typeface="Arial" pitchFamily="34" charset="0"/>
      </a:defRPr>
    </a:lvl6pPr>
    <a:lvl7pPr marL="2743200" algn="l" defTabSz="914400" rtl="0" eaLnBrk="1" latinLnBrk="0" hangingPunct="1">
      <a:defRPr b="1" kern="1200">
        <a:solidFill>
          <a:schemeClr val="tx1"/>
        </a:solidFill>
        <a:latin typeface="Arial" pitchFamily="34" charset="0"/>
        <a:ea typeface="+mn-ea"/>
        <a:cs typeface="Arial" pitchFamily="34" charset="0"/>
      </a:defRPr>
    </a:lvl7pPr>
    <a:lvl8pPr marL="3200400" algn="l" defTabSz="914400" rtl="0" eaLnBrk="1" latinLnBrk="0" hangingPunct="1">
      <a:defRPr b="1" kern="1200">
        <a:solidFill>
          <a:schemeClr val="tx1"/>
        </a:solidFill>
        <a:latin typeface="Arial" pitchFamily="34" charset="0"/>
        <a:ea typeface="+mn-ea"/>
        <a:cs typeface="Arial" pitchFamily="34" charset="0"/>
      </a:defRPr>
    </a:lvl8pPr>
    <a:lvl9pPr marL="3657600" algn="l" defTabSz="914400" rtl="0" eaLnBrk="1" latinLnBrk="0" hangingPunct="1">
      <a:defRPr b="1"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B49D"/>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47" autoAdjust="0"/>
    <p:restoredTop sz="93412" autoAdjust="0"/>
  </p:normalViewPr>
  <p:slideViewPr>
    <p:cSldViewPr>
      <p:cViewPr>
        <p:scale>
          <a:sx n="72" d="100"/>
          <a:sy n="72" d="100"/>
        </p:scale>
        <p:origin x="-462" y="-7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2" Type="http://schemas.openxmlformats.org/officeDocument/2006/relationships/oleObject" Target="Macintosh%20HD:Users:juliakite:Library:Caches:TemporaryItems:Outlook%20Temp:MA%20Coalition-table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Macintosh%20HD:Users:juliakite:Library:Caches:TemporaryItems:Outlook%20Temp:MA%20Coalition-tables.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Macintosh%20HD:Users:juliakite:Library:Caches:TemporaryItems:Outlook%20Temp:MA%20Coalition-tables.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Macintosh%20HD:Users:juliakite:Library:Caches:TemporaryItems:Outlook%20Temp:MA%20Coalition-tables.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Macintosh%20HD:Users:juliakite:Library:Caches:TemporaryItems:Outlook%20Temp:MA%20Coalition-tables.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Macintosh%20HD:Users:juliakite:Library:Caches:TemporaryItems:Outlook%20Temp:MA%20Coalition-tables.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oleObject" Target="Macintosh%20HD:Users:juliakite:Library:Caches:TemporaryItems:Outlook%20Temp:MA%20Coalition-tables.xlsx"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oleObject" Target="Macintosh%20HD:Users:sarasinger:Dropbox:_Harvard%20Laptop%20MyDocs:_HSPH:_PROMISES%20MA%20med%20mal%20study:_Papers/Presentations:MA%20Coalition-tables.xlsx"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Macintosh%20HD:Users:sarasinger:Dropbox:_Harvard%20Laptop%20MyDocs:_HSPH:_PROMISES%20MA%20med%20mal%20study:_Papers/Presentations:MA%20Coalition-tables.xlsx" TargetMode="External"/><Relationship Id="rId1" Type="http://schemas.openxmlformats.org/officeDocument/2006/relationships/themeOverride" Target="../theme/themeOverride9.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469761592301"/>
          <c:y val="0.112062426020277"/>
          <c:w val="0.84337694116360395"/>
          <c:h val="0.68485831220250004"/>
        </c:manualLayout>
      </c:layout>
      <c:barChart>
        <c:barDir val="col"/>
        <c:grouping val="clustered"/>
        <c:varyColors val="0"/>
        <c:ser>
          <c:idx val="0"/>
          <c:order val="0"/>
          <c:tx>
            <c:strRef>
              <c:f>'Staff survey'!$B$11:$B$12</c:f>
              <c:strCache>
                <c:ptCount val="1"/>
                <c:pt idx="0">
                  <c:v>Intervention practices Pre</c:v>
                </c:pt>
              </c:strCache>
            </c:strRef>
          </c:tx>
          <c:invertIfNegative val="0"/>
          <c:dLbls>
            <c:delete val="1"/>
          </c:dLbls>
          <c:cat>
            <c:strRef>
              <c:f>'Staff survey'!$A$13</c:f>
              <c:strCache>
                <c:ptCount val="1"/>
                <c:pt idx="0">
                  <c:v>Test result management</c:v>
                </c:pt>
              </c:strCache>
            </c:strRef>
          </c:cat>
          <c:val>
            <c:numRef>
              <c:f>'Staff survey'!$B$13</c:f>
              <c:numCache>
                <c:formatCode>0%</c:formatCode>
                <c:ptCount val="1"/>
                <c:pt idx="0">
                  <c:v>7.8399999999999997E-2</c:v>
                </c:pt>
              </c:numCache>
            </c:numRef>
          </c:val>
        </c:ser>
        <c:ser>
          <c:idx val="1"/>
          <c:order val="1"/>
          <c:tx>
            <c:strRef>
              <c:f>'Staff survey'!$C$11:$C$12</c:f>
              <c:strCache>
                <c:ptCount val="1"/>
                <c:pt idx="0">
                  <c:v>Intervention practices Post</c:v>
                </c:pt>
              </c:strCache>
            </c:strRef>
          </c:tx>
          <c:invertIfNegative val="0"/>
          <c:dLbls>
            <c:delete val="1"/>
          </c:dLbls>
          <c:cat>
            <c:strRef>
              <c:f>'Staff survey'!$A$13</c:f>
              <c:strCache>
                <c:ptCount val="1"/>
                <c:pt idx="0">
                  <c:v>Test result management</c:v>
                </c:pt>
              </c:strCache>
            </c:strRef>
          </c:cat>
          <c:val>
            <c:numRef>
              <c:f>'Staff survey'!$C$13</c:f>
              <c:numCache>
                <c:formatCode>0%</c:formatCode>
                <c:ptCount val="1"/>
                <c:pt idx="0">
                  <c:v>4.8599999999999997E-2</c:v>
                </c:pt>
              </c:numCache>
            </c:numRef>
          </c:val>
        </c:ser>
        <c:ser>
          <c:idx val="2"/>
          <c:order val="2"/>
          <c:tx>
            <c:strRef>
              <c:f>'Staff survey'!$D$11:$D$12</c:f>
              <c:strCache>
                <c:ptCount val="1"/>
                <c:pt idx="0">
                  <c:v>Intervention practices Post</c:v>
                </c:pt>
              </c:strCache>
            </c:strRef>
          </c:tx>
          <c:invertIfNegative val="0"/>
          <c:cat>
            <c:strRef>
              <c:f>'Staff survey'!$A$13</c:f>
              <c:strCache>
                <c:ptCount val="1"/>
                <c:pt idx="0">
                  <c:v>Test result management</c:v>
                </c:pt>
              </c:strCache>
            </c:strRef>
          </c:cat>
          <c:val>
            <c:numRef>
              <c:f>'Staff survey'!$D$13</c:f>
              <c:numCache>
                <c:formatCode>0%</c:formatCode>
                <c:ptCount val="1"/>
              </c:numCache>
            </c:numRef>
          </c:val>
        </c:ser>
        <c:ser>
          <c:idx val="3"/>
          <c:order val="3"/>
          <c:tx>
            <c:strRef>
              <c:f>'Staff survey'!$E$11:$E$12</c:f>
              <c:strCache>
                <c:ptCount val="1"/>
                <c:pt idx="0">
                  <c:v>Control practices Pre</c:v>
                </c:pt>
              </c:strCache>
            </c:strRef>
          </c:tx>
          <c:invertIfNegative val="0"/>
          <c:dPt>
            <c:idx val="0"/>
            <c:invertIfNegative val="0"/>
            <c:bubble3D val="0"/>
            <c:spPr>
              <a:gradFill flip="none" rotWithShape="1">
                <a:gsLst>
                  <a:gs pos="0">
                    <a:schemeClr val="accent1">
                      <a:lumMod val="50000"/>
                    </a:schemeClr>
                  </a:gs>
                  <a:gs pos="100000">
                    <a:srgbClr val="99CCCC"/>
                  </a:gs>
                </a:gsLst>
                <a:lin ang="16200000" scaled="0"/>
                <a:tileRect/>
              </a:gradFill>
            </c:spPr>
          </c:dPt>
          <c:dLbls>
            <c:delete val="1"/>
          </c:dLbls>
          <c:cat>
            <c:strRef>
              <c:f>'Staff survey'!$A$13</c:f>
              <c:strCache>
                <c:ptCount val="1"/>
                <c:pt idx="0">
                  <c:v>Test result management</c:v>
                </c:pt>
              </c:strCache>
            </c:strRef>
          </c:cat>
          <c:val>
            <c:numRef>
              <c:f>'Staff survey'!$E$13</c:f>
              <c:numCache>
                <c:formatCode>0%</c:formatCode>
                <c:ptCount val="1"/>
                <c:pt idx="0">
                  <c:v>3.6600000000000001E-2</c:v>
                </c:pt>
              </c:numCache>
            </c:numRef>
          </c:val>
        </c:ser>
        <c:ser>
          <c:idx val="4"/>
          <c:order val="4"/>
          <c:tx>
            <c:strRef>
              <c:f>'Staff survey'!$F$11:$F$12</c:f>
              <c:strCache>
                <c:ptCount val="1"/>
                <c:pt idx="0">
                  <c:v>Control practices Post</c:v>
                </c:pt>
              </c:strCache>
            </c:strRef>
          </c:tx>
          <c:spPr>
            <a:gradFill flip="none" rotWithShape="1">
              <a:gsLst>
                <a:gs pos="0">
                  <a:schemeClr val="accent2">
                    <a:lumMod val="50000"/>
                  </a:schemeClr>
                </a:gs>
                <a:gs pos="100000">
                  <a:schemeClr val="accent2">
                    <a:lumMod val="90000"/>
                  </a:schemeClr>
                </a:gs>
              </a:gsLst>
              <a:lin ang="16200000" scaled="0"/>
              <a:tileRect/>
            </a:gradFill>
          </c:spPr>
          <c:invertIfNegative val="0"/>
          <c:dLbls>
            <c:delete val="1"/>
          </c:dLbls>
          <c:cat>
            <c:strRef>
              <c:f>'Staff survey'!$A$13</c:f>
              <c:strCache>
                <c:ptCount val="1"/>
                <c:pt idx="0">
                  <c:v>Test result management</c:v>
                </c:pt>
              </c:strCache>
            </c:strRef>
          </c:cat>
          <c:val>
            <c:numRef>
              <c:f>'Staff survey'!$F$13</c:f>
              <c:numCache>
                <c:formatCode>0%</c:formatCode>
                <c:ptCount val="1"/>
                <c:pt idx="0">
                  <c:v>8.9399999999999993E-2</c:v>
                </c:pt>
              </c:numCache>
            </c:numRef>
          </c:val>
        </c:ser>
        <c:dLbls>
          <c:dLblPos val="outEnd"/>
          <c:showLegendKey val="0"/>
          <c:showVal val="1"/>
          <c:showCatName val="0"/>
          <c:showSerName val="0"/>
          <c:showPercent val="0"/>
          <c:showBubbleSize val="0"/>
        </c:dLbls>
        <c:gapWidth val="150"/>
        <c:axId val="99764864"/>
        <c:axId val="99770752"/>
      </c:barChart>
      <c:catAx>
        <c:axId val="99764864"/>
        <c:scaling>
          <c:orientation val="minMax"/>
        </c:scaling>
        <c:delete val="1"/>
        <c:axPos val="b"/>
        <c:majorTickMark val="out"/>
        <c:minorTickMark val="none"/>
        <c:tickLblPos val="nextTo"/>
        <c:crossAx val="99770752"/>
        <c:crosses val="autoZero"/>
        <c:auto val="1"/>
        <c:lblAlgn val="ctr"/>
        <c:lblOffset val="100"/>
        <c:noMultiLvlLbl val="0"/>
      </c:catAx>
      <c:valAx>
        <c:axId val="99770752"/>
        <c:scaling>
          <c:orientation val="minMax"/>
        </c:scaling>
        <c:delete val="0"/>
        <c:axPos val="l"/>
        <c:majorGridlines/>
        <c:title>
          <c:tx>
            <c:rich>
              <a:bodyPr rot="-5400000" vert="horz"/>
              <a:lstStyle/>
              <a:p>
                <a:pPr>
                  <a:defRPr sz="1400"/>
                </a:pPr>
                <a:r>
                  <a:rPr lang="en-US" sz="1400" dirty="0" smtClean="0"/>
                  <a:t>Percent Negative Response</a:t>
                </a:r>
                <a:endParaRPr lang="en-US" sz="1400" dirty="0"/>
              </a:p>
            </c:rich>
          </c:tx>
          <c:layout/>
          <c:overlay val="0"/>
        </c:title>
        <c:numFmt formatCode="0%" sourceLinked="1"/>
        <c:majorTickMark val="out"/>
        <c:minorTickMark val="none"/>
        <c:tickLblPos val="nextTo"/>
        <c:crossAx val="99764864"/>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2712259282196"/>
          <c:y val="0.14149659863945599"/>
          <c:w val="0.861494146096906"/>
          <c:h val="0.82337652111667903"/>
        </c:manualLayout>
      </c:layout>
      <c:barChart>
        <c:barDir val="col"/>
        <c:grouping val="clustered"/>
        <c:varyColors val="0"/>
        <c:ser>
          <c:idx val="0"/>
          <c:order val="0"/>
          <c:tx>
            <c:strRef>
              <c:f>'Staff survey'!$B$17:$B$19</c:f>
              <c:strCache>
                <c:ptCount val="1"/>
                <c:pt idx="0">
                  <c:v>Perrcent negative Intervention practices Pre</c:v>
                </c:pt>
              </c:strCache>
            </c:strRef>
          </c:tx>
          <c:invertIfNegative val="0"/>
          <c:dLbls>
            <c:delete val="1"/>
          </c:dLbls>
          <c:cat>
            <c:strRef>
              <c:f>'Staff survey'!$A$20</c:f>
              <c:strCache>
                <c:ptCount val="1"/>
                <c:pt idx="0">
                  <c:v>Teamwork</c:v>
                </c:pt>
              </c:strCache>
            </c:strRef>
          </c:cat>
          <c:val>
            <c:numRef>
              <c:f>'Staff survey'!$B$20</c:f>
              <c:numCache>
                <c:formatCode>0%</c:formatCode>
                <c:ptCount val="1"/>
                <c:pt idx="0">
                  <c:v>6.8199999999999997E-2</c:v>
                </c:pt>
              </c:numCache>
            </c:numRef>
          </c:val>
        </c:ser>
        <c:ser>
          <c:idx val="1"/>
          <c:order val="1"/>
          <c:tx>
            <c:strRef>
              <c:f>'Staff survey'!$C$17:$C$19</c:f>
              <c:strCache>
                <c:ptCount val="1"/>
                <c:pt idx="0">
                  <c:v>Perrcent negative Intervention practices Post</c:v>
                </c:pt>
              </c:strCache>
            </c:strRef>
          </c:tx>
          <c:invertIfNegative val="0"/>
          <c:dLbls>
            <c:delete val="1"/>
          </c:dLbls>
          <c:cat>
            <c:strRef>
              <c:f>'Staff survey'!$A$20</c:f>
              <c:strCache>
                <c:ptCount val="1"/>
                <c:pt idx="0">
                  <c:v>Teamwork</c:v>
                </c:pt>
              </c:strCache>
            </c:strRef>
          </c:cat>
          <c:val>
            <c:numRef>
              <c:f>'Staff survey'!$C$20</c:f>
              <c:numCache>
                <c:formatCode>0%</c:formatCode>
                <c:ptCount val="1"/>
                <c:pt idx="0">
                  <c:v>8.8700000000000001E-2</c:v>
                </c:pt>
              </c:numCache>
            </c:numRef>
          </c:val>
        </c:ser>
        <c:ser>
          <c:idx val="2"/>
          <c:order val="2"/>
          <c:tx>
            <c:strRef>
              <c:f>'Staff survey'!$D$17:$D$19</c:f>
              <c:strCache>
                <c:ptCount val="1"/>
                <c:pt idx="0">
                  <c:v>Perrcent negative Intervention practices Post</c:v>
                </c:pt>
              </c:strCache>
            </c:strRef>
          </c:tx>
          <c:invertIfNegative val="0"/>
          <c:cat>
            <c:strRef>
              <c:f>'Staff survey'!$A$20</c:f>
              <c:strCache>
                <c:ptCount val="1"/>
                <c:pt idx="0">
                  <c:v>Teamwork</c:v>
                </c:pt>
              </c:strCache>
            </c:strRef>
          </c:cat>
          <c:val>
            <c:numRef>
              <c:f>'Staff survey'!$D$20</c:f>
              <c:numCache>
                <c:formatCode>0%</c:formatCode>
                <c:ptCount val="1"/>
              </c:numCache>
            </c:numRef>
          </c:val>
        </c:ser>
        <c:ser>
          <c:idx val="3"/>
          <c:order val="3"/>
          <c:tx>
            <c:strRef>
              <c:f>'Staff survey'!$E$17:$E$19</c:f>
              <c:strCache>
                <c:ptCount val="1"/>
                <c:pt idx="0">
                  <c:v>Perrcent negative Control practices Pre</c:v>
                </c:pt>
              </c:strCache>
            </c:strRef>
          </c:tx>
          <c:spPr>
            <a:gradFill flip="none" rotWithShape="1">
              <a:gsLst>
                <a:gs pos="0">
                  <a:schemeClr val="accent1">
                    <a:lumMod val="50000"/>
                  </a:schemeClr>
                </a:gs>
                <a:gs pos="100000">
                  <a:schemeClr val="accent5">
                    <a:lumMod val="90000"/>
                  </a:schemeClr>
                </a:gs>
              </a:gsLst>
              <a:lin ang="16200000" scaled="0"/>
              <a:tileRect/>
            </a:gradFill>
          </c:spPr>
          <c:invertIfNegative val="0"/>
          <c:dLbls>
            <c:delete val="1"/>
          </c:dLbls>
          <c:cat>
            <c:strRef>
              <c:f>'Staff survey'!$A$20</c:f>
              <c:strCache>
                <c:ptCount val="1"/>
                <c:pt idx="0">
                  <c:v>Teamwork</c:v>
                </c:pt>
              </c:strCache>
            </c:strRef>
          </c:cat>
          <c:val>
            <c:numRef>
              <c:f>'Staff survey'!$E$20</c:f>
              <c:numCache>
                <c:formatCode>0%</c:formatCode>
                <c:ptCount val="1"/>
                <c:pt idx="0">
                  <c:v>5.62E-2</c:v>
                </c:pt>
              </c:numCache>
            </c:numRef>
          </c:val>
        </c:ser>
        <c:ser>
          <c:idx val="4"/>
          <c:order val="4"/>
          <c:tx>
            <c:strRef>
              <c:f>'Staff survey'!$F$17:$F$19</c:f>
              <c:strCache>
                <c:ptCount val="1"/>
                <c:pt idx="0">
                  <c:v>Perrcent negative Control practices Post</c:v>
                </c:pt>
              </c:strCache>
            </c:strRef>
          </c:tx>
          <c:spPr>
            <a:solidFill>
              <a:schemeClr val="accent2">
                <a:lumMod val="25000"/>
              </a:schemeClr>
            </a:solidFill>
          </c:spPr>
          <c:invertIfNegative val="0"/>
          <c:dPt>
            <c:idx val="0"/>
            <c:invertIfNegative val="0"/>
            <c:bubble3D val="0"/>
            <c:spPr>
              <a:gradFill flip="none" rotWithShape="1">
                <a:gsLst>
                  <a:gs pos="0">
                    <a:schemeClr val="accent2">
                      <a:lumMod val="50000"/>
                    </a:schemeClr>
                  </a:gs>
                  <a:gs pos="100000">
                    <a:schemeClr val="accent6"/>
                  </a:gs>
                </a:gsLst>
                <a:lin ang="16200000" scaled="0"/>
                <a:tileRect/>
              </a:gradFill>
            </c:spPr>
          </c:dPt>
          <c:dLbls>
            <c:delete val="1"/>
          </c:dLbls>
          <c:cat>
            <c:strRef>
              <c:f>'Staff survey'!$A$20</c:f>
              <c:strCache>
                <c:ptCount val="1"/>
                <c:pt idx="0">
                  <c:v>Teamwork</c:v>
                </c:pt>
              </c:strCache>
            </c:strRef>
          </c:cat>
          <c:val>
            <c:numRef>
              <c:f>'Staff survey'!$F$20</c:f>
              <c:numCache>
                <c:formatCode>0%</c:formatCode>
                <c:ptCount val="1"/>
                <c:pt idx="0">
                  <c:v>0.1527</c:v>
                </c:pt>
              </c:numCache>
            </c:numRef>
          </c:val>
        </c:ser>
        <c:dLbls>
          <c:dLblPos val="outEnd"/>
          <c:showLegendKey val="0"/>
          <c:showVal val="1"/>
          <c:showCatName val="0"/>
          <c:showSerName val="0"/>
          <c:showPercent val="0"/>
          <c:showBubbleSize val="0"/>
        </c:dLbls>
        <c:gapWidth val="150"/>
        <c:axId val="98395648"/>
        <c:axId val="98397184"/>
      </c:barChart>
      <c:catAx>
        <c:axId val="98395648"/>
        <c:scaling>
          <c:orientation val="minMax"/>
        </c:scaling>
        <c:delete val="1"/>
        <c:axPos val="b"/>
        <c:majorTickMark val="out"/>
        <c:minorTickMark val="none"/>
        <c:tickLblPos val="nextTo"/>
        <c:crossAx val="98397184"/>
        <c:crosses val="autoZero"/>
        <c:auto val="1"/>
        <c:lblAlgn val="ctr"/>
        <c:lblOffset val="100"/>
        <c:noMultiLvlLbl val="0"/>
      </c:catAx>
      <c:valAx>
        <c:axId val="98397184"/>
        <c:scaling>
          <c:orientation val="minMax"/>
        </c:scaling>
        <c:delete val="0"/>
        <c:axPos val="l"/>
        <c:majorGridlines/>
        <c:title>
          <c:tx>
            <c:rich>
              <a:bodyPr rot="-5400000" vert="horz"/>
              <a:lstStyle/>
              <a:p>
                <a:pPr>
                  <a:defRPr/>
                </a:pPr>
                <a:r>
                  <a:rPr lang="en-US" sz="1400" dirty="0" smtClean="0"/>
                  <a:t>Percent Negative Response</a:t>
                </a:r>
                <a:endParaRPr lang="en-US" sz="1400" dirty="0"/>
              </a:p>
            </c:rich>
          </c:tx>
          <c:layout/>
          <c:overlay val="0"/>
        </c:title>
        <c:numFmt formatCode="0%" sourceLinked="1"/>
        <c:majorTickMark val="out"/>
        <c:minorTickMark val="none"/>
        <c:tickLblPos val="nextTo"/>
        <c:crossAx val="98395648"/>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82185416478"/>
          <c:y val="0.143396226415094"/>
          <c:w val="0.853613600024135"/>
          <c:h val="0.83773584905660403"/>
        </c:manualLayout>
      </c:layout>
      <c:barChart>
        <c:barDir val="col"/>
        <c:grouping val="clustered"/>
        <c:varyColors val="0"/>
        <c:ser>
          <c:idx val="0"/>
          <c:order val="0"/>
          <c:tx>
            <c:strRef>
              <c:f>'Staff survey'!$B$24:$B$26</c:f>
              <c:strCache>
                <c:ptCount val="1"/>
                <c:pt idx="0">
                  <c:v>Perrcent negative Intervention practices Pre</c:v>
                </c:pt>
              </c:strCache>
            </c:strRef>
          </c:tx>
          <c:invertIfNegative val="0"/>
          <c:dLbls>
            <c:delete val="1"/>
          </c:dLbls>
          <c:cat>
            <c:strRef>
              <c:f>'Staff survey'!$A$27</c:f>
              <c:strCache>
                <c:ptCount val="1"/>
                <c:pt idx="0">
                  <c:v>Overall</c:v>
                </c:pt>
              </c:strCache>
            </c:strRef>
          </c:cat>
          <c:val>
            <c:numRef>
              <c:f>'Staff survey'!$B$27</c:f>
              <c:numCache>
                <c:formatCode>0%</c:formatCode>
                <c:ptCount val="1"/>
                <c:pt idx="0">
                  <c:v>9.5899999999999999E-2</c:v>
                </c:pt>
              </c:numCache>
            </c:numRef>
          </c:val>
        </c:ser>
        <c:ser>
          <c:idx val="1"/>
          <c:order val="1"/>
          <c:tx>
            <c:strRef>
              <c:f>'Staff survey'!$C$24:$C$26</c:f>
              <c:strCache>
                <c:ptCount val="1"/>
                <c:pt idx="0">
                  <c:v>Perrcent negative Intervention practices Post</c:v>
                </c:pt>
              </c:strCache>
            </c:strRef>
          </c:tx>
          <c:invertIfNegative val="0"/>
          <c:dLbls>
            <c:delete val="1"/>
          </c:dLbls>
          <c:cat>
            <c:strRef>
              <c:f>'Staff survey'!$A$27</c:f>
              <c:strCache>
                <c:ptCount val="1"/>
                <c:pt idx="0">
                  <c:v>Overall</c:v>
                </c:pt>
              </c:strCache>
            </c:strRef>
          </c:cat>
          <c:val>
            <c:numRef>
              <c:f>'Staff survey'!$C$27</c:f>
              <c:numCache>
                <c:formatCode>0%</c:formatCode>
                <c:ptCount val="1"/>
                <c:pt idx="0">
                  <c:v>8.9599999999999999E-2</c:v>
                </c:pt>
              </c:numCache>
            </c:numRef>
          </c:val>
        </c:ser>
        <c:ser>
          <c:idx val="2"/>
          <c:order val="2"/>
          <c:tx>
            <c:strRef>
              <c:f>'Staff survey'!$D$24:$D$26</c:f>
              <c:strCache>
                <c:ptCount val="1"/>
                <c:pt idx="0">
                  <c:v>Perrcent negative Intervention practices Post</c:v>
                </c:pt>
              </c:strCache>
            </c:strRef>
          </c:tx>
          <c:invertIfNegative val="0"/>
          <c:cat>
            <c:strRef>
              <c:f>'Staff survey'!$A$27</c:f>
              <c:strCache>
                <c:ptCount val="1"/>
                <c:pt idx="0">
                  <c:v>Overall</c:v>
                </c:pt>
              </c:strCache>
            </c:strRef>
          </c:cat>
          <c:val>
            <c:numRef>
              <c:f>'Staff survey'!$D$27</c:f>
              <c:numCache>
                <c:formatCode>0%</c:formatCode>
                <c:ptCount val="1"/>
              </c:numCache>
            </c:numRef>
          </c:val>
        </c:ser>
        <c:ser>
          <c:idx val="3"/>
          <c:order val="3"/>
          <c:tx>
            <c:strRef>
              <c:f>'Staff survey'!$E$24:$E$26</c:f>
              <c:strCache>
                <c:ptCount val="1"/>
                <c:pt idx="0">
                  <c:v>Perrcent negative Control practices Pre</c:v>
                </c:pt>
              </c:strCache>
            </c:strRef>
          </c:tx>
          <c:spPr>
            <a:gradFill flip="none" rotWithShape="1">
              <a:gsLst>
                <a:gs pos="0">
                  <a:schemeClr val="accent1">
                    <a:lumMod val="50000"/>
                  </a:schemeClr>
                </a:gs>
                <a:gs pos="100000">
                  <a:schemeClr val="accent5"/>
                </a:gs>
              </a:gsLst>
              <a:lin ang="16200000" scaled="0"/>
              <a:tileRect/>
            </a:gradFill>
          </c:spPr>
          <c:invertIfNegative val="0"/>
          <c:dLbls>
            <c:delete val="1"/>
          </c:dLbls>
          <c:cat>
            <c:strRef>
              <c:f>'Staff survey'!$A$27</c:f>
              <c:strCache>
                <c:ptCount val="1"/>
                <c:pt idx="0">
                  <c:v>Overall</c:v>
                </c:pt>
              </c:strCache>
            </c:strRef>
          </c:cat>
          <c:val>
            <c:numRef>
              <c:f>'Staff survey'!$E$27</c:f>
              <c:numCache>
                <c:formatCode>0%</c:formatCode>
                <c:ptCount val="1"/>
                <c:pt idx="0">
                  <c:v>0.1062</c:v>
                </c:pt>
              </c:numCache>
            </c:numRef>
          </c:val>
        </c:ser>
        <c:ser>
          <c:idx val="4"/>
          <c:order val="4"/>
          <c:tx>
            <c:strRef>
              <c:f>'Staff survey'!$F$24:$F$26</c:f>
              <c:strCache>
                <c:ptCount val="1"/>
                <c:pt idx="0">
                  <c:v>Perrcent negative Control practices Post</c:v>
                </c:pt>
              </c:strCache>
            </c:strRef>
          </c:tx>
          <c:spPr>
            <a:gradFill flip="none" rotWithShape="1">
              <a:gsLst>
                <a:gs pos="0">
                  <a:schemeClr val="accent2">
                    <a:lumMod val="25000"/>
                  </a:schemeClr>
                </a:gs>
                <a:gs pos="100000">
                  <a:schemeClr val="accent6"/>
                </a:gs>
              </a:gsLst>
              <a:lin ang="16200000" scaled="0"/>
              <a:tileRect/>
            </a:gradFill>
          </c:spPr>
          <c:invertIfNegative val="0"/>
          <c:dLbls>
            <c:delete val="1"/>
          </c:dLbls>
          <c:cat>
            <c:strRef>
              <c:f>'Staff survey'!$A$27</c:f>
              <c:strCache>
                <c:ptCount val="1"/>
                <c:pt idx="0">
                  <c:v>Overall</c:v>
                </c:pt>
              </c:strCache>
            </c:strRef>
          </c:cat>
          <c:val>
            <c:numRef>
              <c:f>'Staff survey'!$F$27</c:f>
              <c:numCache>
                <c:formatCode>0%</c:formatCode>
                <c:ptCount val="1"/>
                <c:pt idx="0">
                  <c:v>0.11749999999999999</c:v>
                </c:pt>
              </c:numCache>
            </c:numRef>
          </c:val>
        </c:ser>
        <c:dLbls>
          <c:dLblPos val="outEnd"/>
          <c:showLegendKey val="0"/>
          <c:showVal val="1"/>
          <c:showCatName val="0"/>
          <c:showSerName val="0"/>
          <c:showPercent val="0"/>
          <c:showBubbleSize val="0"/>
        </c:dLbls>
        <c:gapWidth val="150"/>
        <c:axId val="98340224"/>
        <c:axId val="98346112"/>
      </c:barChart>
      <c:catAx>
        <c:axId val="98340224"/>
        <c:scaling>
          <c:orientation val="minMax"/>
        </c:scaling>
        <c:delete val="1"/>
        <c:axPos val="b"/>
        <c:majorTickMark val="out"/>
        <c:minorTickMark val="none"/>
        <c:tickLblPos val="nextTo"/>
        <c:crossAx val="98346112"/>
        <c:crosses val="autoZero"/>
        <c:auto val="1"/>
        <c:lblAlgn val="ctr"/>
        <c:lblOffset val="100"/>
        <c:noMultiLvlLbl val="0"/>
      </c:catAx>
      <c:valAx>
        <c:axId val="98346112"/>
        <c:scaling>
          <c:orientation val="minMax"/>
        </c:scaling>
        <c:delete val="0"/>
        <c:axPos val="l"/>
        <c:majorGridlines/>
        <c:title>
          <c:tx>
            <c:rich>
              <a:bodyPr rot="-5400000" vert="horz"/>
              <a:lstStyle/>
              <a:p>
                <a:pPr>
                  <a:defRPr sz="1400"/>
                </a:pPr>
                <a:r>
                  <a:rPr lang="en-US" sz="1400" dirty="0" smtClean="0"/>
                  <a:t>Percent Negative Response</a:t>
                </a:r>
                <a:endParaRPr lang="en-US" sz="1400" dirty="0"/>
              </a:p>
            </c:rich>
          </c:tx>
          <c:layout/>
          <c:overlay val="0"/>
        </c:title>
        <c:numFmt formatCode="0%" sourceLinked="1"/>
        <c:majorTickMark val="out"/>
        <c:minorTickMark val="none"/>
        <c:tickLblPos val="nextTo"/>
        <c:crossAx val="98340224"/>
        <c:crosses val="autoZero"/>
        <c:crossBetween val="between"/>
      </c:valAx>
    </c:plotArea>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243563969397399"/>
          <c:y val="0.211320754716981"/>
          <c:w val="0.834372870944323"/>
          <c:h val="0.74779874213836495"/>
        </c:manualLayout>
      </c:layout>
      <c:barChart>
        <c:barDir val="col"/>
        <c:grouping val="clustered"/>
        <c:varyColors val="0"/>
        <c:ser>
          <c:idx val="0"/>
          <c:order val="0"/>
          <c:tx>
            <c:strRef>
              <c:f>'Staff survey'!$B$32:$B$33</c:f>
              <c:strCache>
                <c:ptCount val="1"/>
                <c:pt idx="0">
                  <c:v>Intervention practices Pre</c:v>
                </c:pt>
              </c:strCache>
            </c:strRef>
          </c:tx>
          <c:invertIfNegative val="0"/>
          <c:dLbls>
            <c:delete val="1"/>
          </c:dLbls>
          <c:cat>
            <c:strRef>
              <c:f>'Staff survey'!$A$34</c:f>
              <c:strCache>
                <c:ptCount val="1"/>
                <c:pt idx="0">
                  <c:v>Avg med, referral, test results mgmt</c:v>
                </c:pt>
              </c:strCache>
            </c:strRef>
          </c:cat>
          <c:val>
            <c:numRef>
              <c:f>'Staff survey'!$B$34</c:f>
              <c:numCache>
                <c:formatCode>0%</c:formatCode>
                <c:ptCount val="1"/>
                <c:pt idx="0">
                  <c:v>0.1195</c:v>
                </c:pt>
              </c:numCache>
            </c:numRef>
          </c:val>
        </c:ser>
        <c:ser>
          <c:idx val="1"/>
          <c:order val="1"/>
          <c:tx>
            <c:strRef>
              <c:f>'Staff survey'!$C$32:$C$33</c:f>
              <c:strCache>
                <c:ptCount val="1"/>
                <c:pt idx="0">
                  <c:v>Intervention practices Post</c:v>
                </c:pt>
              </c:strCache>
            </c:strRef>
          </c:tx>
          <c:invertIfNegative val="0"/>
          <c:dLbls>
            <c:delete val="1"/>
          </c:dLbls>
          <c:cat>
            <c:strRef>
              <c:f>'Staff survey'!$A$34</c:f>
              <c:strCache>
                <c:ptCount val="1"/>
                <c:pt idx="0">
                  <c:v>Avg med, referral, test results mgmt</c:v>
                </c:pt>
              </c:strCache>
            </c:strRef>
          </c:cat>
          <c:val>
            <c:numRef>
              <c:f>'Staff survey'!$C$34</c:f>
              <c:numCache>
                <c:formatCode>0%</c:formatCode>
                <c:ptCount val="1"/>
                <c:pt idx="0">
                  <c:v>8.7499999999999994E-2</c:v>
                </c:pt>
              </c:numCache>
            </c:numRef>
          </c:val>
        </c:ser>
        <c:ser>
          <c:idx val="2"/>
          <c:order val="2"/>
          <c:tx>
            <c:strRef>
              <c:f>'Staff survey'!$D$32:$D$33</c:f>
              <c:strCache>
                <c:ptCount val="1"/>
                <c:pt idx="0">
                  <c:v>Intervention practices Post</c:v>
                </c:pt>
              </c:strCache>
            </c:strRef>
          </c:tx>
          <c:invertIfNegative val="0"/>
          <c:cat>
            <c:strRef>
              <c:f>'Staff survey'!$A$34</c:f>
              <c:strCache>
                <c:ptCount val="1"/>
                <c:pt idx="0">
                  <c:v>Avg med, referral, test results mgmt</c:v>
                </c:pt>
              </c:strCache>
            </c:strRef>
          </c:cat>
          <c:val>
            <c:numRef>
              <c:f>'Staff survey'!$D$34</c:f>
              <c:numCache>
                <c:formatCode>0%</c:formatCode>
                <c:ptCount val="1"/>
              </c:numCache>
            </c:numRef>
          </c:val>
        </c:ser>
        <c:ser>
          <c:idx val="3"/>
          <c:order val="3"/>
          <c:tx>
            <c:strRef>
              <c:f>'Staff survey'!$E$32:$E$33</c:f>
              <c:strCache>
                <c:ptCount val="1"/>
                <c:pt idx="0">
                  <c:v>Control practices Pre</c:v>
                </c:pt>
              </c:strCache>
            </c:strRef>
          </c:tx>
          <c:spPr>
            <a:gradFill flip="none" rotWithShape="1">
              <a:gsLst>
                <a:gs pos="0">
                  <a:schemeClr val="accent1">
                    <a:lumMod val="50000"/>
                  </a:schemeClr>
                </a:gs>
                <a:gs pos="100000">
                  <a:schemeClr val="accent5">
                    <a:lumMod val="90000"/>
                  </a:schemeClr>
                </a:gs>
              </a:gsLst>
              <a:lin ang="16200000" scaled="0"/>
              <a:tileRect/>
            </a:gradFill>
          </c:spPr>
          <c:invertIfNegative val="0"/>
          <c:dLbls>
            <c:delete val="1"/>
          </c:dLbls>
          <c:cat>
            <c:strRef>
              <c:f>'Staff survey'!$A$34</c:f>
              <c:strCache>
                <c:ptCount val="1"/>
                <c:pt idx="0">
                  <c:v>Avg med, referral, test results mgmt</c:v>
                </c:pt>
              </c:strCache>
            </c:strRef>
          </c:cat>
          <c:val>
            <c:numRef>
              <c:f>'Staff survey'!$E$34</c:f>
              <c:numCache>
                <c:formatCode>0%</c:formatCode>
                <c:ptCount val="1"/>
                <c:pt idx="0">
                  <c:v>0.1128</c:v>
                </c:pt>
              </c:numCache>
            </c:numRef>
          </c:val>
        </c:ser>
        <c:ser>
          <c:idx val="4"/>
          <c:order val="4"/>
          <c:tx>
            <c:strRef>
              <c:f>'Staff survey'!$F$32:$F$33</c:f>
              <c:strCache>
                <c:ptCount val="1"/>
                <c:pt idx="0">
                  <c:v>Control practices Post</c:v>
                </c:pt>
              </c:strCache>
            </c:strRef>
          </c:tx>
          <c:spPr>
            <a:gradFill flip="none" rotWithShape="1">
              <a:gsLst>
                <a:gs pos="0">
                  <a:schemeClr val="accent2">
                    <a:lumMod val="25000"/>
                  </a:schemeClr>
                </a:gs>
                <a:gs pos="100000">
                  <a:schemeClr val="accent6"/>
                </a:gs>
              </a:gsLst>
              <a:lin ang="16200000" scaled="0"/>
              <a:tileRect/>
            </a:gradFill>
          </c:spPr>
          <c:invertIfNegative val="0"/>
          <c:dLbls>
            <c:delete val="1"/>
          </c:dLbls>
          <c:cat>
            <c:strRef>
              <c:f>'Staff survey'!$A$34</c:f>
              <c:strCache>
                <c:ptCount val="1"/>
                <c:pt idx="0">
                  <c:v>Avg med, referral, test results mgmt</c:v>
                </c:pt>
              </c:strCache>
            </c:strRef>
          </c:cat>
          <c:val>
            <c:numRef>
              <c:f>'Staff survey'!$F$34</c:f>
              <c:numCache>
                <c:formatCode>0%</c:formatCode>
                <c:ptCount val="1"/>
                <c:pt idx="0">
                  <c:v>9.7000000000000003E-2</c:v>
                </c:pt>
              </c:numCache>
            </c:numRef>
          </c:val>
        </c:ser>
        <c:dLbls>
          <c:dLblPos val="outEnd"/>
          <c:showLegendKey val="0"/>
          <c:showVal val="1"/>
          <c:showCatName val="0"/>
          <c:showSerName val="0"/>
          <c:showPercent val="0"/>
          <c:showBubbleSize val="0"/>
        </c:dLbls>
        <c:gapWidth val="150"/>
        <c:axId val="99886592"/>
        <c:axId val="99888128"/>
      </c:barChart>
      <c:catAx>
        <c:axId val="99886592"/>
        <c:scaling>
          <c:orientation val="minMax"/>
        </c:scaling>
        <c:delete val="1"/>
        <c:axPos val="b"/>
        <c:majorTickMark val="out"/>
        <c:minorTickMark val="none"/>
        <c:tickLblPos val="nextTo"/>
        <c:crossAx val="99888128"/>
        <c:crosses val="autoZero"/>
        <c:auto val="1"/>
        <c:lblAlgn val="ctr"/>
        <c:lblOffset val="100"/>
        <c:noMultiLvlLbl val="0"/>
      </c:catAx>
      <c:valAx>
        <c:axId val="99888128"/>
        <c:scaling>
          <c:orientation val="minMax"/>
        </c:scaling>
        <c:delete val="0"/>
        <c:axPos val="l"/>
        <c:majorGridlines/>
        <c:title>
          <c:tx>
            <c:rich>
              <a:bodyPr rot="-5400000" vert="horz"/>
              <a:lstStyle/>
              <a:p>
                <a:pPr>
                  <a:defRPr sz="1400"/>
                </a:pPr>
                <a:r>
                  <a:rPr lang="en-US" sz="1400" dirty="0" smtClean="0"/>
                  <a:t>Percent</a:t>
                </a:r>
                <a:r>
                  <a:rPr lang="en-US" sz="1400" baseline="0" dirty="0" smtClean="0"/>
                  <a:t> Negative Response</a:t>
                </a:r>
                <a:endParaRPr lang="en-US" sz="1400" dirty="0"/>
              </a:p>
            </c:rich>
          </c:tx>
          <c:layout/>
          <c:overlay val="0"/>
        </c:title>
        <c:numFmt formatCode="0%" sourceLinked="1"/>
        <c:majorTickMark val="out"/>
        <c:minorTickMark val="none"/>
        <c:tickLblPos val="nextTo"/>
        <c:crossAx val="99886592"/>
        <c:crosses val="autoZero"/>
        <c:crossBetween val="between"/>
      </c:valAx>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'Pt survey'!$B$28</c:f>
              <c:strCache>
                <c:ptCount val="1"/>
                <c:pt idx="0">
                  <c:v>Practices more likely to succeed</c:v>
                </c:pt>
              </c:strCache>
            </c:strRef>
          </c:tx>
          <c:invertIfNegative val="0"/>
          <c:dLbls>
            <c:delete val="1"/>
          </c:dLbls>
          <c:cat>
            <c:strRef>
              <c:f>'Pt survey'!$A$29</c:f>
              <c:strCache>
                <c:ptCount val="1"/>
                <c:pt idx="0">
                  <c:v>Communication</c:v>
                </c:pt>
              </c:strCache>
            </c:strRef>
          </c:cat>
          <c:val>
            <c:numRef>
              <c:f>'Pt survey'!$B$29</c:f>
              <c:numCache>
                <c:formatCode>0%</c:formatCode>
                <c:ptCount val="1"/>
                <c:pt idx="0">
                  <c:v>9.5299999999999996E-2</c:v>
                </c:pt>
              </c:numCache>
            </c:numRef>
          </c:val>
        </c:ser>
        <c:ser>
          <c:idx val="1"/>
          <c:order val="1"/>
          <c:tx>
            <c:strRef>
              <c:f>'Pt survey'!$C$28</c:f>
              <c:strCache>
                <c:ptCount val="1"/>
              </c:strCache>
            </c:strRef>
          </c:tx>
          <c:invertIfNegative val="0"/>
          <c:dLbls>
            <c:delete val="1"/>
          </c:dLbls>
          <c:cat>
            <c:strRef>
              <c:f>'Pt survey'!$A$29</c:f>
              <c:strCache>
                <c:ptCount val="1"/>
                <c:pt idx="0">
                  <c:v>Communication</c:v>
                </c:pt>
              </c:strCache>
            </c:strRef>
          </c:cat>
          <c:val>
            <c:numRef>
              <c:f>'Pt survey'!$C$29</c:f>
              <c:numCache>
                <c:formatCode>0%</c:formatCode>
                <c:ptCount val="1"/>
                <c:pt idx="0">
                  <c:v>9.01E-2</c:v>
                </c:pt>
              </c:numCache>
            </c:numRef>
          </c:val>
        </c:ser>
        <c:ser>
          <c:idx val="2"/>
          <c:order val="2"/>
          <c:tx>
            <c:strRef>
              <c:f>'Pt survey'!$D$28</c:f>
              <c:strCache>
                <c:ptCount val="1"/>
              </c:strCache>
            </c:strRef>
          </c:tx>
          <c:invertIfNegative val="0"/>
          <c:cat>
            <c:strRef>
              <c:f>'Pt survey'!$A$29</c:f>
              <c:strCache>
                <c:ptCount val="1"/>
                <c:pt idx="0">
                  <c:v>Communication</c:v>
                </c:pt>
              </c:strCache>
            </c:strRef>
          </c:cat>
          <c:val>
            <c:numRef>
              <c:f>'Pt survey'!$D$29</c:f>
              <c:numCache>
                <c:formatCode>0%</c:formatCode>
                <c:ptCount val="1"/>
              </c:numCache>
            </c:numRef>
          </c:val>
        </c:ser>
        <c:ser>
          <c:idx val="3"/>
          <c:order val="3"/>
          <c:tx>
            <c:strRef>
              <c:f>'Pt survey'!$E$28</c:f>
              <c:strCache>
                <c:ptCount val="1"/>
                <c:pt idx="0">
                  <c:v>Practices less likely to succeed</c:v>
                </c:pt>
              </c:strCache>
            </c:strRef>
          </c:tx>
          <c:spPr>
            <a:gradFill flip="none" rotWithShape="1">
              <a:gsLst>
                <a:gs pos="0">
                  <a:schemeClr val="accent1">
                    <a:lumMod val="50000"/>
                  </a:schemeClr>
                </a:gs>
                <a:gs pos="100000">
                  <a:schemeClr val="accent5"/>
                </a:gs>
              </a:gsLst>
              <a:lin ang="16200000" scaled="0"/>
              <a:tileRect/>
            </a:gradFill>
          </c:spPr>
          <c:invertIfNegative val="0"/>
          <c:dLbls>
            <c:delete val="1"/>
          </c:dLbls>
          <c:cat>
            <c:strRef>
              <c:f>'Pt survey'!$A$29</c:f>
              <c:strCache>
                <c:ptCount val="1"/>
                <c:pt idx="0">
                  <c:v>Communication</c:v>
                </c:pt>
              </c:strCache>
            </c:strRef>
          </c:cat>
          <c:val>
            <c:numRef>
              <c:f>'Pt survey'!$E$29</c:f>
              <c:numCache>
                <c:formatCode>0%</c:formatCode>
                <c:ptCount val="1"/>
                <c:pt idx="0">
                  <c:v>7.2400000000000006E-2</c:v>
                </c:pt>
              </c:numCache>
            </c:numRef>
          </c:val>
        </c:ser>
        <c:ser>
          <c:idx val="4"/>
          <c:order val="4"/>
          <c:tx>
            <c:strRef>
              <c:f>'Pt survey'!$F$28</c:f>
              <c:strCache>
                <c:ptCount val="1"/>
              </c:strCache>
            </c:strRef>
          </c:tx>
          <c:spPr>
            <a:gradFill flip="none" rotWithShape="1">
              <a:gsLst>
                <a:gs pos="1000">
                  <a:schemeClr val="accent2">
                    <a:lumMod val="25000"/>
                  </a:schemeClr>
                </a:gs>
                <a:gs pos="100000">
                  <a:schemeClr val="accent6"/>
                </a:gs>
              </a:gsLst>
              <a:lin ang="16200000" scaled="0"/>
              <a:tileRect/>
            </a:gradFill>
          </c:spPr>
          <c:invertIfNegative val="0"/>
          <c:dLbls>
            <c:delete val="1"/>
          </c:dLbls>
          <c:cat>
            <c:strRef>
              <c:f>'Pt survey'!$A$29</c:f>
              <c:strCache>
                <c:ptCount val="1"/>
                <c:pt idx="0">
                  <c:v>Communication</c:v>
                </c:pt>
              </c:strCache>
            </c:strRef>
          </c:cat>
          <c:val>
            <c:numRef>
              <c:f>'Pt survey'!$F$29</c:f>
              <c:numCache>
                <c:formatCode>0%</c:formatCode>
                <c:ptCount val="1"/>
                <c:pt idx="0">
                  <c:v>8.6099999999999996E-2</c:v>
                </c:pt>
              </c:numCache>
            </c:numRef>
          </c:val>
        </c:ser>
        <c:dLbls>
          <c:dLblPos val="outEnd"/>
          <c:showLegendKey val="0"/>
          <c:showVal val="1"/>
          <c:showCatName val="0"/>
          <c:showSerName val="0"/>
          <c:showPercent val="0"/>
          <c:showBubbleSize val="0"/>
        </c:dLbls>
        <c:gapWidth val="150"/>
        <c:axId val="99990912"/>
        <c:axId val="105579648"/>
      </c:barChart>
      <c:catAx>
        <c:axId val="99990912"/>
        <c:scaling>
          <c:orientation val="minMax"/>
        </c:scaling>
        <c:delete val="1"/>
        <c:axPos val="b"/>
        <c:majorTickMark val="out"/>
        <c:minorTickMark val="none"/>
        <c:tickLblPos val="nextTo"/>
        <c:crossAx val="105579648"/>
        <c:crosses val="autoZero"/>
        <c:auto val="1"/>
        <c:lblAlgn val="ctr"/>
        <c:lblOffset val="100"/>
        <c:noMultiLvlLbl val="0"/>
      </c:catAx>
      <c:valAx>
        <c:axId val="105579648"/>
        <c:scaling>
          <c:orientation val="minMax"/>
        </c:scaling>
        <c:delete val="0"/>
        <c:axPos val="l"/>
        <c:majorGridlines/>
        <c:title>
          <c:tx>
            <c:rich>
              <a:bodyPr rot="-5400000" vert="horz"/>
              <a:lstStyle/>
              <a:p>
                <a:pPr>
                  <a:defRPr sz="1400"/>
                </a:pPr>
                <a:r>
                  <a:rPr lang="en-US" sz="1400" dirty="0" smtClean="0"/>
                  <a:t>Percent</a:t>
                </a:r>
                <a:r>
                  <a:rPr lang="en-US" sz="1400" baseline="0" dirty="0" smtClean="0"/>
                  <a:t> Negative Response</a:t>
                </a:r>
                <a:endParaRPr lang="en-US" sz="1400" dirty="0"/>
              </a:p>
            </c:rich>
          </c:tx>
          <c:layout/>
          <c:overlay val="0"/>
        </c:title>
        <c:numFmt formatCode="0%" sourceLinked="1"/>
        <c:majorTickMark val="out"/>
        <c:minorTickMark val="none"/>
        <c:tickLblPos val="nextTo"/>
        <c:crossAx val="99990912"/>
        <c:crosses val="autoZero"/>
        <c:crossBetween val="between"/>
      </c:valAx>
    </c:plotArea>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243563969397399"/>
          <c:y val="0.14468085106383"/>
          <c:w val="0.864514714915955"/>
          <c:h val="0.81580547112461999"/>
        </c:manualLayout>
      </c:layout>
      <c:barChart>
        <c:barDir val="col"/>
        <c:grouping val="clustered"/>
        <c:varyColors val="0"/>
        <c:ser>
          <c:idx val="0"/>
          <c:order val="0"/>
          <c:tx>
            <c:strRef>
              <c:f>'Pt survey'!$B$34</c:f>
              <c:strCache>
                <c:ptCount val="1"/>
                <c:pt idx="0">
                  <c:v>Practices more likely to succeed</c:v>
                </c:pt>
              </c:strCache>
            </c:strRef>
          </c:tx>
          <c:invertIfNegative val="0"/>
          <c:dLbls>
            <c:delete val="1"/>
          </c:dLbls>
          <c:cat>
            <c:strRef>
              <c:f>'Pt survey'!$A$35</c:f>
              <c:strCache>
                <c:ptCount val="1"/>
                <c:pt idx="0">
                  <c:v>Coordination</c:v>
                </c:pt>
              </c:strCache>
            </c:strRef>
          </c:cat>
          <c:val>
            <c:numRef>
              <c:f>'Pt survey'!$B$35</c:f>
              <c:numCache>
                <c:formatCode>0%</c:formatCode>
                <c:ptCount val="1"/>
                <c:pt idx="0">
                  <c:v>0.11260000000000001</c:v>
                </c:pt>
              </c:numCache>
            </c:numRef>
          </c:val>
        </c:ser>
        <c:ser>
          <c:idx val="1"/>
          <c:order val="1"/>
          <c:tx>
            <c:strRef>
              <c:f>'Pt survey'!$C$34</c:f>
              <c:strCache>
                <c:ptCount val="1"/>
              </c:strCache>
            </c:strRef>
          </c:tx>
          <c:invertIfNegative val="0"/>
          <c:dLbls>
            <c:delete val="1"/>
          </c:dLbls>
          <c:cat>
            <c:strRef>
              <c:f>'Pt survey'!$A$35</c:f>
              <c:strCache>
                <c:ptCount val="1"/>
                <c:pt idx="0">
                  <c:v>Coordination</c:v>
                </c:pt>
              </c:strCache>
            </c:strRef>
          </c:cat>
          <c:val>
            <c:numRef>
              <c:f>'Pt survey'!$C$35</c:f>
              <c:numCache>
                <c:formatCode>0%</c:formatCode>
                <c:ptCount val="1"/>
                <c:pt idx="0">
                  <c:v>9.69E-2</c:v>
                </c:pt>
              </c:numCache>
            </c:numRef>
          </c:val>
        </c:ser>
        <c:ser>
          <c:idx val="2"/>
          <c:order val="2"/>
          <c:tx>
            <c:strRef>
              <c:f>'Pt survey'!$D$34</c:f>
              <c:strCache>
                <c:ptCount val="1"/>
              </c:strCache>
            </c:strRef>
          </c:tx>
          <c:invertIfNegative val="0"/>
          <c:cat>
            <c:strRef>
              <c:f>'Pt survey'!$A$35</c:f>
              <c:strCache>
                <c:ptCount val="1"/>
                <c:pt idx="0">
                  <c:v>Coordination</c:v>
                </c:pt>
              </c:strCache>
            </c:strRef>
          </c:cat>
          <c:val>
            <c:numRef>
              <c:f>'Pt survey'!$D$35</c:f>
              <c:numCache>
                <c:formatCode>0%</c:formatCode>
                <c:ptCount val="1"/>
              </c:numCache>
            </c:numRef>
          </c:val>
        </c:ser>
        <c:ser>
          <c:idx val="3"/>
          <c:order val="3"/>
          <c:tx>
            <c:strRef>
              <c:f>'Pt survey'!$E$34</c:f>
              <c:strCache>
                <c:ptCount val="1"/>
                <c:pt idx="0">
                  <c:v>Practices less likely to succeed</c:v>
                </c:pt>
              </c:strCache>
            </c:strRef>
          </c:tx>
          <c:invertIfNegative val="0"/>
          <c:dPt>
            <c:idx val="0"/>
            <c:invertIfNegative val="0"/>
            <c:bubble3D val="0"/>
            <c:spPr>
              <a:gradFill flip="none" rotWithShape="1">
                <a:gsLst>
                  <a:gs pos="1000">
                    <a:schemeClr val="accent1">
                      <a:lumMod val="50000"/>
                    </a:schemeClr>
                  </a:gs>
                  <a:gs pos="100000">
                    <a:schemeClr val="accent5"/>
                  </a:gs>
                </a:gsLst>
                <a:lin ang="16200000" scaled="0"/>
                <a:tileRect/>
              </a:gradFill>
            </c:spPr>
          </c:dPt>
          <c:dLbls>
            <c:delete val="1"/>
          </c:dLbls>
          <c:cat>
            <c:strRef>
              <c:f>'Pt survey'!$A$35</c:f>
              <c:strCache>
                <c:ptCount val="1"/>
                <c:pt idx="0">
                  <c:v>Coordination</c:v>
                </c:pt>
              </c:strCache>
            </c:strRef>
          </c:cat>
          <c:val>
            <c:numRef>
              <c:f>'Pt survey'!$E$35</c:f>
              <c:numCache>
                <c:formatCode>0%</c:formatCode>
                <c:ptCount val="1"/>
                <c:pt idx="0">
                  <c:v>7.8200000000000006E-2</c:v>
                </c:pt>
              </c:numCache>
            </c:numRef>
          </c:val>
        </c:ser>
        <c:ser>
          <c:idx val="4"/>
          <c:order val="4"/>
          <c:tx>
            <c:strRef>
              <c:f>'Pt survey'!$F$34</c:f>
              <c:strCache>
                <c:ptCount val="1"/>
              </c:strCache>
            </c:strRef>
          </c:tx>
          <c:spPr>
            <a:gradFill flip="none" rotWithShape="1">
              <a:gsLst>
                <a:gs pos="1000">
                  <a:schemeClr val="accent2">
                    <a:lumMod val="25000"/>
                  </a:schemeClr>
                </a:gs>
                <a:gs pos="100000">
                  <a:schemeClr val="accent6"/>
                </a:gs>
              </a:gsLst>
              <a:lin ang="16200000" scaled="0"/>
              <a:tileRect/>
            </a:gradFill>
          </c:spPr>
          <c:invertIfNegative val="0"/>
          <c:dLbls>
            <c:delete val="1"/>
          </c:dLbls>
          <c:cat>
            <c:strRef>
              <c:f>'Pt survey'!$A$35</c:f>
              <c:strCache>
                <c:ptCount val="1"/>
                <c:pt idx="0">
                  <c:v>Coordination</c:v>
                </c:pt>
              </c:strCache>
            </c:strRef>
          </c:cat>
          <c:val>
            <c:numRef>
              <c:f>'Pt survey'!$F$35</c:f>
              <c:numCache>
                <c:formatCode>0%</c:formatCode>
                <c:ptCount val="1"/>
                <c:pt idx="0">
                  <c:v>0.1227</c:v>
                </c:pt>
              </c:numCache>
            </c:numRef>
          </c:val>
        </c:ser>
        <c:dLbls>
          <c:dLblPos val="outEnd"/>
          <c:showLegendKey val="0"/>
          <c:showVal val="1"/>
          <c:showCatName val="0"/>
          <c:showSerName val="0"/>
          <c:showPercent val="0"/>
          <c:showBubbleSize val="0"/>
        </c:dLbls>
        <c:gapWidth val="150"/>
        <c:axId val="105940864"/>
        <c:axId val="105942400"/>
      </c:barChart>
      <c:catAx>
        <c:axId val="105940864"/>
        <c:scaling>
          <c:orientation val="minMax"/>
        </c:scaling>
        <c:delete val="1"/>
        <c:axPos val="b"/>
        <c:majorTickMark val="out"/>
        <c:minorTickMark val="none"/>
        <c:tickLblPos val="nextTo"/>
        <c:crossAx val="105942400"/>
        <c:crosses val="autoZero"/>
        <c:auto val="1"/>
        <c:lblAlgn val="ctr"/>
        <c:lblOffset val="100"/>
        <c:noMultiLvlLbl val="0"/>
      </c:catAx>
      <c:valAx>
        <c:axId val="105942400"/>
        <c:scaling>
          <c:orientation val="minMax"/>
        </c:scaling>
        <c:delete val="0"/>
        <c:axPos val="l"/>
        <c:majorGridlines/>
        <c:title>
          <c:tx>
            <c:rich>
              <a:bodyPr rot="-5400000" vert="horz"/>
              <a:lstStyle/>
              <a:p>
                <a:pPr>
                  <a:defRPr sz="1400"/>
                </a:pPr>
                <a:r>
                  <a:rPr lang="en-US" sz="1400" dirty="0" smtClean="0"/>
                  <a:t>Percent Negative Response</a:t>
                </a:r>
                <a:endParaRPr lang="en-US" sz="1400" dirty="0"/>
              </a:p>
            </c:rich>
          </c:tx>
          <c:layout/>
          <c:overlay val="0"/>
        </c:title>
        <c:numFmt formatCode="0%" sourceLinked="1"/>
        <c:majorTickMark val="out"/>
        <c:minorTickMark val="none"/>
        <c:tickLblPos val="nextTo"/>
        <c:crossAx val="105940864"/>
        <c:crosses val="autoZero"/>
        <c:crossBetween val="between"/>
      </c:valAx>
    </c:plotArea>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'Pt survey'!$B$40</c:f>
              <c:strCache>
                <c:ptCount val="1"/>
                <c:pt idx="0">
                  <c:v>Practices more likely to succeed</c:v>
                </c:pt>
              </c:strCache>
            </c:strRef>
          </c:tx>
          <c:invertIfNegative val="0"/>
          <c:dLbls>
            <c:delete val="1"/>
          </c:dLbls>
          <c:cat>
            <c:strRef>
              <c:f>'Pt survey'!$A$41</c:f>
              <c:strCache>
                <c:ptCount val="1"/>
                <c:pt idx="0">
                  <c:v>Overall</c:v>
                </c:pt>
              </c:strCache>
            </c:strRef>
          </c:cat>
          <c:val>
            <c:numRef>
              <c:f>'Pt survey'!$B$41</c:f>
              <c:numCache>
                <c:formatCode>0%</c:formatCode>
                <c:ptCount val="1"/>
                <c:pt idx="0">
                  <c:v>6.6600000000000006E-2</c:v>
                </c:pt>
              </c:numCache>
            </c:numRef>
          </c:val>
        </c:ser>
        <c:ser>
          <c:idx val="1"/>
          <c:order val="1"/>
          <c:tx>
            <c:strRef>
              <c:f>'Pt survey'!$C$40</c:f>
              <c:strCache>
                <c:ptCount val="1"/>
              </c:strCache>
            </c:strRef>
          </c:tx>
          <c:invertIfNegative val="0"/>
          <c:dLbls>
            <c:delete val="1"/>
          </c:dLbls>
          <c:cat>
            <c:strRef>
              <c:f>'Pt survey'!$A$41</c:f>
              <c:strCache>
                <c:ptCount val="1"/>
                <c:pt idx="0">
                  <c:v>Overall</c:v>
                </c:pt>
              </c:strCache>
            </c:strRef>
          </c:cat>
          <c:val>
            <c:numRef>
              <c:f>'Pt survey'!$C$41</c:f>
              <c:numCache>
                <c:formatCode>0%</c:formatCode>
                <c:ptCount val="1"/>
                <c:pt idx="0">
                  <c:v>5.5800000000000002E-2</c:v>
                </c:pt>
              </c:numCache>
            </c:numRef>
          </c:val>
        </c:ser>
        <c:ser>
          <c:idx val="2"/>
          <c:order val="2"/>
          <c:tx>
            <c:strRef>
              <c:f>'Pt survey'!$D$40</c:f>
              <c:strCache>
                <c:ptCount val="1"/>
              </c:strCache>
            </c:strRef>
          </c:tx>
          <c:invertIfNegative val="0"/>
          <c:cat>
            <c:strRef>
              <c:f>'Pt survey'!$A$41</c:f>
              <c:strCache>
                <c:ptCount val="1"/>
                <c:pt idx="0">
                  <c:v>Overall</c:v>
                </c:pt>
              </c:strCache>
            </c:strRef>
          </c:cat>
          <c:val>
            <c:numRef>
              <c:f>'Pt survey'!$D$41</c:f>
              <c:numCache>
                <c:formatCode>0%</c:formatCode>
                <c:ptCount val="1"/>
              </c:numCache>
            </c:numRef>
          </c:val>
        </c:ser>
        <c:ser>
          <c:idx val="3"/>
          <c:order val="3"/>
          <c:tx>
            <c:strRef>
              <c:f>'Pt survey'!$E$40</c:f>
              <c:strCache>
                <c:ptCount val="1"/>
                <c:pt idx="0">
                  <c:v>Practices less likely to succeed</c:v>
                </c:pt>
              </c:strCache>
            </c:strRef>
          </c:tx>
          <c:spPr>
            <a:gradFill flip="none" rotWithShape="1">
              <a:gsLst>
                <a:gs pos="0">
                  <a:schemeClr val="accent1">
                    <a:lumMod val="50000"/>
                  </a:schemeClr>
                </a:gs>
                <a:gs pos="100000">
                  <a:schemeClr val="accent5"/>
                </a:gs>
              </a:gsLst>
              <a:lin ang="16200000" scaled="0"/>
              <a:tileRect/>
            </a:gradFill>
          </c:spPr>
          <c:invertIfNegative val="0"/>
          <c:dLbls>
            <c:delete val="1"/>
          </c:dLbls>
          <c:cat>
            <c:strRef>
              <c:f>'Pt survey'!$A$41</c:f>
              <c:strCache>
                <c:ptCount val="1"/>
                <c:pt idx="0">
                  <c:v>Overall</c:v>
                </c:pt>
              </c:strCache>
            </c:strRef>
          </c:cat>
          <c:val>
            <c:numRef>
              <c:f>'Pt survey'!$E$41</c:f>
              <c:numCache>
                <c:formatCode>0%</c:formatCode>
                <c:ptCount val="1"/>
                <c:pt idx="0">
                  <c:v>6.5500000000000003E-2</c:v>
                </c:pt>
              </c:numCache>
            </c:numRef>
          </c:val>
        </c:ser>
        <c:ser>
          <c:idx val="4"/>
          <c:order val="4"/>
          <c:tx>
            <c:strRef>
              <c:f>'Pt survey'!$F$40</c:f>
              <c:strCache>
                <c:ptCount val="1"/>
              </c:strCache>
            </c:strRef>
          </c:tx>
          <c:spPr>
            <a:gradFill flip="none" rotWithShape="1">
              <a:gsLst>
                <a:gs pos="0">
                  <a:srgbClr val="333333"/>
                </a:gs>
                <a:gs pos="100000">
                  <a:schemeClr val="accent6"/>
                </a:gs>
              </a:gsLst>
              <a:lin ang="16200000" scaled="0"/>
              <a:tileRect/>
            </a:gradFill>
          </c:spPr>
          <c:invertIfNegative val="0"/>
          <c:dLbls>
            <c:delete val="1"/>
          </c:dLbls>
          <c:cat>
            <c:strRef>
              <c:f>'Pt survey'!$A$41</c:f>
              <c:strCache>
                <c:ptCount val="1"/>
                <c:pt idx="0">
                  <c:v>Overall</c:v>
                </c:pt>
              </c:strCache>
            </c:strRef>
          </c:cat>
          <c:val>
            <c:numRef>
              <c:f>'Pt survey'!$F$41</c:f>
              <c:numCache>
                <c:formatCode>0%</c:formatCode>
                <c:ptCount val="1"/>
                <c:pt idx="0">
                  <c:v>6.7000000000000004E-2</c:v>
                </c:pt>
              </c:numCache>
            </c:numRef>
          </c:val>
        </c:ser>
        <c:dLbls>
          <c:dLblPos val="outEnd"/>
          <c:showLegendKey val="0"/>
          <c:showVal val="1"/>
          <c:showCatName val="0"/>
          <c:showSerName val="0"/>
          <c:showPercent val="0"/>
          <c:showBubbleSize val="0"/>
        </c:dLbls>
        <c:gapWidth val="150"/>
        <c:axId val="105460096"/>
        <c:axId val="105461632"/>
      </c:barChart>
      <c:catAx>
        <c:axId val="105460096"/>
        <c:scaling>
          <c:orientation val="minMax"/>
        </c:scaling>
        <c:delete val="1"/>
        <c:axPos val="b"/>
        <c:majorTickMark val="out"/>
        <c:minorTickMark val="none"/>
        <c:tickLblPos val="nextTo"/>
        <c:crossAx val="105461632"/>
        <c:crosses val="autoZero"/>
        <c:auto val="1"/>
        <c:lblAlgn val="ctr"/>
        <c:lblOffset val="100"/>
        <c:noMultiLvlLbl val="0"/>
      </c:catAx>
      <c:valAx>
        <c:axId val="105461632"/>
        <c:scaling>
          <c:orientation val="minMax"/>
        </c:scaling>
        <c:delete val="0"/>
        <c:axPos val="l"/>
        <c:majorGridlines/>
        <c:title>
          <c:tx>
            <c:rich>
              <a:bodyPr rot="-5400000" vert="horz"/>
              <a:lstStyle/>
              <a:p>
                <a:pPr>
                  <a:defRPr sz="1400"/>
                </a:pPr>
                <a:r>
                  <a:rPr lang="en-US" sz="1400" dirty="0" smtClean="0"/>
                  <a:t>Percent Negative Response</a:t>
                </a:r>
                <a:endParaRPr lang="en-US" sz="1400" dirty="0"/>
              </a:p>
            </c:rich>
          </c:tx>
          <c:layout/>
          <c:overlay val="0"/>
        </c:title>
        <c:numFmt formatCode="0%" sourceLinked="1"/>
        <c:majorTickMark val="out"/>
        <c:minorTickMark val="none"/>
        <c:tickLblPos val="nextTo"/>
        <c:crossAx val="105460096"/>
        <c:crosses val="autoZero"/>
        <c:crossBetween val="between"/>
      </c:valAx>
    </c:plotArea>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133573928259"/>
          <c:y val="0.211111111111111"/>
          <c:w val="0.81587051618547701"/>
          <c:h val="0.70348013701677103"/>
        </c:manualLayout>
      </c:layout>
      <c:barChart>
        <c:barDir val="col"/>
        <c:grouping val="clustered"/>
        <c:varyColors val="0"/>
        <c:ser>
          <c:idx val="0"/>
          <c:order val="0"/>
          <c:tx>
            <c:strRef>
              <c:f>'Chart review'!$B$23</c:f>
              <c:strCache>
                <c:ptCount val="1"/>
                <c:pt idx="0">
                  <c:v>Before PROMISES</c:v>
                </c:pt>
              </c:strCache>
            </c:strRef>
          </c:tx>
          <c:invertIfNegative val="0"/>
          <c:dLbls>
            <c:txPr>
              <a:bodyPr/>
              <a:lstStyle/>
              <a:p>
                <a:pPr>
                  <a:defRPr sz="1400"/>
                </a:pPr>
                <a:endParaRPr lang="en-US"/>
              </a:p>
            </c:txPr>
            <c:showLegendKey val="0"/>
            <c:showVal val="1"/>
            <c:showCatName val="0"/>
            <c:showSerName val="0"/>
            <c:showPercent val="0"/>
            <c:showBubbleSize val="0"/>
            <c:showLeaderLines val="0"/>
          </c:dLbls>
          <c:cat>
            <c:strRef>
              <c:f>'Chart review'!$A$24</c:f>
              <c:strCache>
                <c:ptCount val="1"/>
                <c:pt idx="0">
                  <c:v>Potential adverse events</c:v>
                </c:pt>
              </c:strCache>
            </c:strRef>
          </c:cat>
          <c:val>
            <c:numRef>
              <c:f>'Chart review'!$B$24</c:f>
              <c:numCache>
                <c:formatCode>General</c:formatCode>
                <c:ptCount val="1"/>
                <c:pt idx="0">
                  <c:v>126</c:v>
                </c:pt>
              </c:numCache>
            </c:numRef>
          </c:val>
        </c:ser>
        <c:ser>
          <c:idx val="1"/>
          <c:order val="1"/>
          <c:tx>
            <c:strRef>
              <c:f>'Chart review'!$C$23</c:f>
              <c:strCache>
                <c:ptCount val="1"/>
                <c:pt idx="0">
                  <c:v>After PROMISES</c:v>
                </c:pt>
              </c:strCache>
            </c:strRef>
          </c:tx>
          <c:spPr>
            <a:gradFill flip="none" rotWithShape="1">
              <a:gsLst>
                <a:gs pos="0">
                  <a:srgbClr val="CAE2E2">
                    <a:lumMod val="90000"/>
                  </a:srgbClr>
                </a:gs>
                <a:gs pos="100000">
                  <a:srgbClr val="CAE2E2"/>
                </a:gs>
              </a:gsLst>
              <a:lin ang="16200000" scaled="0"/>
              <a:tileRect/>
            </a:gradFill>
          </c:spPr>
          <c:invertIfNegative val="0"/>
          <c:dLbls>
            <c:txPr>
              <a:bodyPr/>
              <a:lstStyle/>
              <a:p>
                <a:pPr>
                  <a:defRPr sz="1400"/>
                </a:pPr>
                <a:endParaRPr lang="en-US"/>
              </a:p>
            </c:txPr>
            <c:showLegendKey val="0"/>
            <c:showVal val="1"/>
            <c:showCatName val="0"/>
            <c:showSerName val="0"/>
            <c:showPercent val="0"/>
            <c:showBubbleSize val="0"/>
            <c:showLeaderLines val="0"/>
          </c:dLbls>
          <c:cat>
            <c:strRef>
              <c:f>'Chart review'!$A$24</c:f>
              <c:strCache>
                <c:ptCount val="1"/>
                <c:pt idx="0">
                  <c:v>Potential adverse events</c:v>
                </c:pt>
              </c:strCache>
            </c:strRef>
          </c:cat>
          <c:val>
            <c:numRef>
              <c:f>'Chart review'!$C$24</c:f>
              <c:numCache>
                <c:formatCode>General</c:formatCode>
                <c:ptCount val="1"/>
                <c:pt idx="0">
                  <c:v>41</c:v>
                </c:pt>
              </c:numCache>
            </c:numRef>
          </c:val>
        </c:ser>
        <c:dLbls>
          <c:showLegendKey val="0"/>
          <c:showVal val="0"/>
          <c:showCatName val="0"/>
          <c:showSerName val="0"/>
          <c:showPercent val="0"/>
          <c:showBubbleSize val="0"/>
        </c:dLbls>
        <c:gapWidth val="150"/>
        <c:axId val="105992192"/>
        <c:axId val="105993728"/>
      </c:barChart>
      <c:catAx>
        <c:axId val="105992192"/>
        <c:scaling>
          <c:orientation val="minMax"/>
        </c:scaling>
        <c:delete val="1"/>
        <c:axPos val="b"/>
        <c:majorTickMark val="none"/>
        <c:minorTickMark val="none"/>
        <c:tickLblPos val="nextTo"/>
        <c:crossAx val="105993728"/>
        <c:crosses val="autoZero"/>
        <c:auto val="1"/>
        <c:lblAlgn val="ctr"/>
        <c:lblOffset val="100"/>
        <c:noMultiLvlLbl val="0"/>
      </c:catAx>
      <c:valAx>
        <c:axId val="105993728"/>
        <c:scaling>
          <c:orientation val="minMax"/>
        </c:scaling>
        <c:delete val="0"/>
        <c:axPos val="l"/>
        <c:majorGridlines/>
        <c:title>
          <c:tx>
            <c:rich>
              <a:bodyPr/>
              <a:lstStyle/>
              <a:p>
                <a:pPr>
                  <a:defRPr sz="1400" b="0"/>
                </a:pPr>
                <a:r>
                  <a:rPr lang="en-US" sz="1400" b="0" dirty="0" smtClean="0"/>
                  <a:t>Number of events</a:t>
                </a:r>
                <a:endParaRPr lang="en-US" sz="1400" b="0" dirty="0"/>
              </a:p>
            </c:rich>
          </c:tx>
          <c:layout/>
          <c:overlay val="0"/>
        </c:title>
        <c:numFmt formatCode="General" sourceLinked="1"/>
        <c:majorTickMark val="out"/>
        <c:minorTickMark val="none"/>
        <c:tickLblPos val="nextTo"/>
        <c:crossAx val="105992192"/>
        <c:crosses val="autoZero"/>
        <c:crossBetween val="between"/>
      </c:valAx>
    </c:plotArea>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2101212067593"/>
          <c:y val="4.9242424242424199E-2"/>
          <c:w val="0.87355421864401805"/>
          <c:h val="0.85984848484848497"/>
        </c:manualLayout>
      </c:layout>
      <c:barChart>
        <c:barDir val="col"/>
        <c:grouping val="clustered"/>
        <c:varyColors val="0"/>
        <c:ser>
          <c:idx val="0"/>
          <c:order val="0"/>
          <c:tx>
            <c:strRef>
              <c:f>'Chart review'!$B$28</c:f>
              <c:strCache>
                <c:ptCount val="1"/>
                <c:pt idx="0">
                  <c:v>Before PROMISES</c:v>
                </c:pt>
              </c:strCache>
            </c:strRef>
          </c:tx>
          <c:invertIfNegative val="0"/>
          <c:dLbls>
            <c:dLbl>
              <c:idx val="0"/>
              <c:layout>
                <c:manualLayout>
                  <c:x val="-6.8663376582579701E-17"/>
                  <c:y val="1.51515151515151E-2"/>
                </c:manualLayout>
              </c:layout>
              <c:showLegendKey val="0"/>
              <c:showVal val="1"/>
              <c:showCatName val="0"/>
              <c:showSerName val="0"/>
              <c:showPercent val="0"/>
              <c:showBubbleSize val="0"/>
            </c:dLbl>
            <c:txPr>
              <a:bodyPr/>
              <a:lstStyle/>
              <a:p>
                <a:pPr>
                  <a:defRPr sz="1400"/>
                </a:pPr>
                <a:endParaRPr lang="en-US"/>
              </a:p>
            </c:txPr>
            <c:showLegendKey val="0"/>
            <c:showVal val="1"/>
            <c:showCatName val="0"/>
            <c:showSerName val="0"/>
            <c:showPercent val="0"/>
            <c:showBubbleSize val="0"/>
            <c:showLeaderLines val="0"/>
          </c:dLbls>
          <c:cat>
            <c:strRef>
              <c:f>'Chart review'!$A$29</c:f>
              <c:strCache>
                <c:ptCount val="1"/>
                <c:pt idx="0">
                  <c:v>Serious potential adverse events</c:v>
                </c:pt>
              </c:strCache>
            </c:strRef>
          </c:cat>
          <c:val>
            <c:numRef>
              <c:f>'Chart review'!$B$29</c:f>
              <c:numCache>
                <c:formatCode>General</c:formatCode>
                <c:ptCount val="1"/>
                <c:pt idx="0">
                  <c:v>23</c:v>
                </c:pt>
              </c:numCache>
            </c:numRef>
          </c:val>
        </c:ser>
        <c:ser>
          <c:idx val="1"/>
          <c:order val="1"/>
          <c:tx>
            <c:strRef>
              <c:f>'Chart review'!$C$28</c:f>
              <c:strCache>
                <c:ptCount val="1"/>
                <c:pt idx="0">
                  <c:v>After PROMISES</c:v>
                </c:pt>
              </c:strCache>
            </c:strRef>
          </c:tx>
          <c:spPr>
            <a:solidFill>
              <a:schemeClr val="accent1">
                <a:lumMod val="60000"/>
                <a:lumOff val="40000"/>
              </a:schemeClr>
            </a:solidFill>
          </c:spPr>
          <c:invertIfNegative val="0"/>
          <c:dLbls>
            <c:txPr>
              <a:bodyPr/>
              <a:lstStyle/>
              <a:p>
                <a:pPr>
                  <a:defRPr sz="1400"/>
                </a:pPr>
                <a:endParaRPr lang="en-US"/>
              </a:p>
            </c:txPr>
            <c:showLegendKey val="0"/>
            <c:showVal val="1"/>
            <c:showCatName val="0"/>
            <c:showSerName val="0"/>
            <c:showPercent val="0"/>
            <c:showBubbleSize val="0"/>
            <c:showLeaderLines val="0"/>
          </c:dLbls>
          <c:cat>
            <c:strRef>
              <c:f>'Chart review'!$A$29</c:f>
              <c:strCache>
                <c:ptCount val="1"/>
                <c:pt idx="0">
                  <c:v>Serious potential adverse events</c:v>
                </c:pt>
              </c:strCache>
            </c:strRef>
          </c:cat>
          <c:val>
            <c:numRef>
              <c:f>'Chart review'!$C$29</c:f>
              <c:numCache>
                <c:formatCode>General</c:formatCode>
                <c:ptCount val="1"/>
                <c:pt idx="0">
                  <c:v>10</c:v>
                </c:pt>
              </c:numCache>
            </c:numRef>
          </c:val>
        </c:ser>
        <c:dLbls>
          <c:showLegendKey val="0"/>
          <c:showVal val="0"/>
          <c:showCatName val="0"/>
          <c:showSerName val="0"/>
          <c:showPercent val="0"/>
          <c:showBubbleSize val="0"/>
        </c:dLbls>
        <c:gapWidth val="150"/>
        <c:axId val="182378496"/>
        <c:axId val="182380032"/>
      </c:barChart>
      <c:catAx>
        <c:axId val="182378496"/>
        <c:scaling>
          <c:orientation val="minMax"/>
        </c:scaling>
        <c:delete val="1"/>
        <c:axPos val="b"/>
        <c:majorTickMark val="none"/>
        <c:minorTickMark val="none"/>
        <c:tickLblPos val="nextTo"/>
        <c:crossAx val="182380032"/>
        <c:crosses val="autoZero"/>
        <c:auto val="1"/>
        <c:lblAlgn val="ctr"/>
        <c:lblOffset val="100"/>
        <c:noMultiLvlLbl val="0"/>
      </c:catAx>
      <c:valAx>
        <c:axId val="182380032"/>
        <c:scaling>
          <c:orientation val="minMax"/>
        </c:scaling>
        <c:delete val="0"/>
        <c:axPos val="l"/>
        <c:majorGridlines/>
        <c:title>
          <c:tx>
            <c:rich>
              <a:bodyPr/>
              <a:lstStyle/>
              <a:p>
                <a:pPr>
                  <a:defRPr sz="1400"/>
                </a:pPr>
                <a:r>
                  <a:rPr lang="en-US" sz="1400" dirty="0" smtClean="0"/>
                  <a:t>Number of events</a:t>
                </a:r>
                <a:endParaRPr lang="en-US" sz="1400" dirty="0"/>
              </a:p>
            </c:rich>
          </c:tx>
          <c:layout/>
          <c:overlay val="0"/>
        </c:title>
        <c:numFmt formatCode="General" sourceLinked="1"/>
        <c:majorTickMark val="out"/>
        <c:minorTickMark val="none"/>
        <c:tickLblPos val="nextTo"/>
        <c:crossAx val="182378496"/>
        <c:crosses val="autoZero"/>
        <c:crossBetween val="between"/>
      </c:valAx>
    </c:plotArea>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4498" name="Rectangle 2"/>
          <p:cNvSpPr>
            <a:spLocks noGrp="1" noChangeArrowheads="1"/>
          </p:cNvSpPr>
          <p:nvPr>
            <p:ph type="hdr" sz="quarter"/>
          </p:nvPr>
        </p:nvSpPr>
        <p:spPr bwMode="auto">
          <a:xfrm>
            <a:off x="0" y="0"/>
            <a:ext cx="2972115" cy="464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t" anchorCtr="0" compatLnSpc="1">
            <a:prstTxWarp prst="textNoShape">
              <a:avLst/>
            </a:prstTxWarp>
          </a:bodyPr>
          <a:lstStyle>
            <a:lvl1pPr defTabSz="922338" eaLnBrk="1" hangingPunct="1">
              <a:defRPr sz="1200" b="0">
                <a:latin typeface="Arial" pitchFamily="34" charset="0"/>
                <a:cs typeface="+mn-cs"/>
              </a:defRPr>
            </a:lvl1pPr>
          </a:lstStyle>
          <a:p>
            <a:pPr>
              <a:defRPr/>
            </a:pPr>
            <a:endParaRPr lang="en-US" altLang="en-US"/>
          </a:p>
        </p:txBody>
      </p:sp>
      <p:sp>
        <p:nvSpPr>
          <p:cNvPr id="234499" name="Rectangle 3"/>
          <p:cNvSpPr>
            <a:spLocks noGrp="1" noChangeArrowheads="1"/>
          </p:cNvSpPr>
          <p:nvPr>
            <p:ph type="dt" sz="quarter" idx="1"/>
          </p:nvPr>
        </p:nvSpPr>
        <p:spPr bwMode="auto">
          <a:xfrm>
            <a:off x="3884316" y="0"/>
            <a:ext cx="2972115" cy="464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t" anchorCtr="0" compatLnSpc="1">
            <a:prstTxWarp prst="textNoShape">
              <a:avLst/>
            </a:prstTxWarp>
          </a:bodyPr>
          <a:lstStyle>
            <a:lvl1pPr algn="r" defTabSz="922338" eaLnBrk="1" hangingPunct="1">
              <a:defRPr sz="1200" b="0">
                <a:latin typeface="Arial" pitchFamily="34" charset="0"/>
                <a:cs typeface="+mn-cs"/>
              </a:defRPr>
            </a:lvl1pPr>
          </a:lstStyle>
          <a:p>
            <a:pPr>
              <a:defRPr/>
            </a:pPr>
            <a:endParaRPr lang="en-US" altLang="en-US"/>
          </a:p>
        </p:txBody>
      </p:sp>
      <p:sp>
        <p:nvSpPr>
          <p:cNvPr id="234500" name="Rectangle 4"/>
          <p:cNvSpPr>
            <a:spLocks noGrp="1" noChangeArrowheads="1"/>
          </p:cNvSpPr>
          <p:nvPr>
            <p:ph type="ftr" sz="quarter" idx="2"/>
          </p:nvPr>
        </p:nvSpPr>
        <p:spPr bwMode="auto">
          <a:xfrm>
            <a:off x="0" y="8830621"/>
            <a:ext cx="2972115" cy="464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b" anchorCtr="0" compatLnSpc="1">
            <a:prstTxWarp prst="textNoShape">
              <a:avLst/>
            </a:prstTxWarp>
          </a:bodyPr>
          <a:lstStyle>
            <a:lvl1pPr defTabSz="922338" eaLnBrk="1" hangingPunct="1">
              <a:defRPr sz="1200" b="0">
                <a:latin typeface="Arial" pitchFamily="34" charset="0"/>
                <a:cs typeface="+mn-cs"/>
              </a:defRPr>
            </a:lvl1pPr>
          </a:lstStyle>
          <a:p>
            <a:pPr>
              <a:defRPr/>
            </a:pPr>
            <a:endParaRPr lang="en-US" altLang="en-US"/>
          </a:p>
        </p:txBody>
      </p:sp>
      <p:sp>
        <p:nvSpPr>
          <p:cNvPr id="234501" name="Rectangle 5"/>
          <p:cNvSpPr>
            <a:spLocks noGrp="1" noChangeArrowheads="1"/>
          </p:cNvSpPr>
          <p:nvPr>
            <p:ph type="sldNum" sz="quarter" idx="3"/>
          </p:nvPr>
        </p:nvSpPr>
        <p:spPr bwMode="auto">
          <a:xfrm>
            <a:off x="3884316" y="8830621"/>
            <a:ext cx="2972115" cy="464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b" anchorCtr="0" compatLnSpc="1">
            <a:prstTxWarp prst="textNoShape">
              <a:avLst/>
            </a:prstTxWarp>
          </a:bodyPr>
          <a:lstStyle>
            <a:lvl1pPr algn="r" defTabSz="922338" eaLnBrk="1" hangingPunct="1">
              <a:defRPr sz="1200" b="0">
                <a:latin typeface="Arial" pitchFamily="34" charset="0"/>
                <a:cs typeface="+mn-cs"/>
              </a:defRPr>
            </a:lvl1pPr>
          </a:lstStyle>
          <a:p>
            <a:pPr>
              <a:defRPr/>
            </a:pPr>
            <a:fld id="{FCE40A6C-2BEE-40FF-978A-882D4C3BC733}" type="slidenum">
              <a:rPr lang="en-US" altLang="en-US"/>
              <a:pPr>
                <a:defRPr/>
              </a:pPr>
              <a:t>‹#›</a:t>
            </a:fld>
            <a:endParaRPr lang="en-US" altLang="en-US"/>
          </a:p>
        </p:txBody>
      </p:sp>
    </p:spTree>
    <p:extLst>
      <p:ext uri="{BB962C8B-B14F-4D97-AF65-F5344CB8AC3E}">
        <p14:creationId xmlns:p14="http://schemas.microsoft.com/office/powerpoint/2010/main" val="1543175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p:cNvSpPr>
            <a:spLocks noGrp="1" noChangeArrowheads="1"/>
          </p:cNvSpPr>
          <p:nvPr>
            <p:ph type="hdr" sz="quarter"/>
          </p:nvPr>
        </p:nvSpPr>
        <p:spPr bwMode="auto">
          <a:xfrm>
            <a:off x="0" y="0"/>
            <a:ext cx="2972115" cy="464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t" anchorCtr="0" compatLnSpc="1">
            <a:prstTxWarp prst="textNoShape">
              <a:avLst/>
            </a:prstTxWarp>
          </a:bodyPr>
          <a:lstStyle>
            <a:lvl1pPr defTabSz="922338" eaLnBrk="1" hangingPunct="1">
              <a:defRPr sz="1200" b="0">
                <a:latin typeface="Arial" pitchFamily="34" charset="0"/>
                <a:cs typeface="+mn-cs"/>
              </a:defRPr>
            </a:lvl1pPr>
          </a:lstStyle>
          <a:p>
            <a:pPr>
              <a:defRPr/>
            </a:pPr>
            <a:endParaRPr lang="en-US" altLang="en-US"/>
          </a:p>
        </p:txBody>
      </p:sp>
      <p:sp>
        <p:nvSpPr>
          <p:cNvPr id="132099" name="Rectangle 3"/>
          <p:cNvSpPr>
            <a:spLocks noGrp="1" noChangeArrowheads="1"/>
          </p:cNvSpPr>
          <p:nvPr>
            <p:ph type="dt" idx="1"/>
          </p:nvPr>
        </p:nvSpPr>
        <p:spPr bwMode="auto">
          <a:xfrm>
            <a:off x="3884316" y="0"/>
            <a:ext cx="2972115" cy="464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t" anchorCtr="0" compatLnSpc="1">
            <a:prstTxWarp prst="textNoShape">
              <a:avLst/>
            </a:prstTxWarp>
          </a:bodyPr>
          <a:lstStyle>
            <a:lvl1pPr algn="r" defTabSz="922338" eaLnBrk="1" hangingPunct="1">
              <a:defRPr sz="1200" b="0">
                <a:latin typeface="Arial" pitchFamily="34" charset="0"/>
                <a:cs typeface="+mn-cs"/>
              </a:defRPr>
            </a:lvl1pPr>
          </a:lstStyle>
          <a:p>
            <a:pPr>
              <a:defRPr/>
            </a:pPr>
            <a:endParaRPr lang="en-US" altLang="en-US"/>
          </a:p>
        </p:txBody>
      </p:sp>
      <p:sp>
        <p:nvSpPr>
          <p:cNvPr id="17412" name="Rectangle 4"/>
          <p:cNvSpPr>
            <a:spLocks noGrp="1" noRot="1" noChangeAspect="1" noChangeArrowheads="1" noTextEdit="1"/>
          </p:cNvSpPr>
          <p:nvPr>
            <p:ph type="sldImg" idx="2"/>
          </p:nvPr>
        </p:nvSpPr>
        <p:spPr bwMode="auto">
          <a:xfrm>
            <a:off x="1104900" y="698500"/>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2101" name="Rectangle 5"/>
          <p:cNvSpPr>
            <a:spLocks noGrp="1" noChangeArrowheads="1"/>
          </p:cNvSpPr>
          <p:nvPr>
            <p:ph type="body" sz="quarter" idx="3"/>
          </p:nvPr>
        </p:nvSpPr>
        <p:spPr bwMode="auto">
          <a:xfrm>
            <a:off x="686115" y="4416111"/>
            <a:ext cx="5485772" cy="4182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132102" name="Rectangle 6"/>
          <p:cNvSpPr>
            <a:spLocks noGrp="1" noChangeArrowheads="1"/>
          </p:cNvSpPr>
          <p:nvPr>
            <p:ph type="ftr" sz="quarter" idx="4"/>
          </p:nvPr>
        </p:nvSpPr>
        <p:spPr bwMode="auto">
          <a:xfrm>
            <a:off x="0" y="8830621"/>
            <a:ext cx="2972115" cy="464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b" anchorCtr="0" compatLnSpc="1">
            <a:prstTxWarp prst="textNoShape">
              <a:avLst/>
            </a:prstTxWarp>
          </a:bodyPr>
          <a:lstStyle>
            <a:lvl1pPr defTabSz="922338" eaLnBrk="1" hangingPunct="1">
              <a:defRPr sz="1200" b="0">
                <a:latin typeface="Arial" pitchFamily="34" charset="0"/>
                <a:cs typeface="+mn-cs"/>
              </a:defRPr>
            </a:lvl1pPr>
          </a:lstStyle>
          <a:p>
            <a:pPr>
              <a:defRPr/>
            </a:pPr>
            <a:endParaRPr lang="en-US" altLang="en-US"/>
          </a:p>
        </p:txBody>
      </p:sp>
      <p:sp>
        <p:nvSpPr>
          <p:cNvPr id="132103" name="Rectangle 7"/>
          <p:cNvSpPr>
            <a:spLocks noGrp="1" noChangeArrowheads="1"/>
          </p:cNvSpPr>
          <p:nvPr>
            <p:ph type="sldNum" sz="quarter" idx="5"/>
          </p:nvPr>
        </p:nvSpPr>
        <p:spPr bwMode="auto">
          <a:xfrm>
            <a:off x="3884316" y="8830621"/>
            <a:ext cx="2972115" cy="464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b" anchorCtr="0" compatLnSpc="1">
            <a:prstTxWarp prst="textNoShape">
              <a:avLst/>
            </a:prstTxWarp>
          </a:bodyPr>
          <a:lstStyle>
            <a:lvl1pPr algn="r" defTabSz="922338" eaLnBrk="1" hangingPunct="1">
              <a:defRPr sz="1200" b="0">
                <a:latin typeface="Arial" pitchFamily="34" charset="0"/>
                <a:cs typeface="+mn-cs"/>
              </a:defRPr>
            </a:lvl1pPr>
          </a:lstStyle>
          <a:p>
            <a:pPr>
              <a:defRPr/>
            </a:pPr>
            <a:fld id="{2037EBF6-457B-48F4-AA2B-D58E6B32AAB5}" type="slidenum">
              <a:rPr lang="en-US" altLang="en-US"/>
              <a:pPr>
                <a:defRPr/>
              </a:pPr>
              <a:t>‹#›</a:t>
            </a:fld>
            <a:endParaRPr lang="en-US" altLang="en-US"/>
          </a:p>
        </p:txBody>
      </p:sp>
    </p:spTree>
    <p:extLst>
      <p:ext uri="{BB962C8B-B14F-4D97-AF65-F5344CB8AC3E}">
        <p14:creationId xmlns:p14="http://schemas.microsoft.com/office/powerpoint/2010/main" val="20696114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txBox="1">
            <a:spLocks noGrp="1" noChangeArrowheads="1"/>
          </p:cNvSpPr>
          <p:nvPr/>
        </p:nvSpPr>
        <p:spPr bwMode="auto">
          <a:xfrm>
            <a:off x="3885887" y="8840224"/>
            <a:ext cx="2972114" cy="45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562" tIns="45281" rIns="90562" bIns="45281" anchor="b"/>
          <a:lstStyle>
            <a:lvl1pPr defTabSz="904875">
              <a:defRPr b="1">
                <a:solidFill>
                  <a:schemeClr val="tx1"/>
                </a:solidFill>
                <a:latin typeface="Arial" pitchFamily="34" charset="0"/>
              </a:defRPr>
            </a:lvl1pPr>
            <a:lvl2pPr marL="749300" indent="-287338" defTabSz="904875">
              <a:defRPr b="1">
                <a:solidFill>
                  <a:schemeClr val="tx1"/>
                </a:solidFill>
                <a:latin typeface="Arial" pitchFamily="34" charset="0"/>
              </a:defRPr>
            </a:lvl2pPr>
            <a:lvl3pPr marL="1154113" indent="-231775" defTabSz="904875">
              <a:defRPr b="1">
                <a:solidFill>
                  <a:schemeClr val="tx1"/>
                </a:solidFill>
                <a:latin typeface="Arial" pitchFamily="34" charset="0"/>
              </a:defRPr>
            </a:lvl3pPr>
            <a:lvl4pPr marL="1616075" indent="-231775" defTabSz="904875">
              <a:defRPr b="1">
                <a:solidFill>
                  <a:schemeClr val="tx1"/>
                </a:solidFill>
                <a:latin typeface="Arial" pitchFamily="34" charset="0"/>
              </a:defRPr>
            </a:lvl4pPr>
            <a:lvl5pPr marL="2076450" indent="-230188" defTabSz="904875">
              <a:defRPr b="1">
                <a:solidFill>
                  <a:schemeClr val="tx1"/>
                </a:solidFill>
                <a:latin typeface="Arial" pitchFamily="34" charset="0"/>
              </a:defRPr>
            </a:lvl5pPr>
            <a:lvl6pPr marL="2533650" indent="-230188" defTabSz="904875" eaLnBrk="0" fontAlgn="base" hangingPunct="0">
              <a:spcBef>
                <a:spcPct val="0"/>
              </a:spcBef>
              <a:spcAft>
                <a:spcPct val="0"/>
              </a:spcAft>
              <a:defRPr b="1">
                <a:solidFill>
                  <a:schemeClr val="tx1"/>
                </a:solidFill>
                <a:latin typeface="Arial" pitchFamily="34" charset="0"/>
              </a:defRPr>
            </a:lvl6pPr>
            <a:lvl7pPr marL="2990850" indent="-230188" defTabSz="904875" eaLnBrk="0" fontAlgn="base" hangingPunct="0">
              <a:spcBef>
                <a:spcPct val="0"/>
              </a:spcBef>
              <a:spcAft>
                <a:spcPct val="0"/>
              </a:spcAft>
              <a:defRPr b="1">
                <a:solidFill>
                  <a:schemeClr val="tx1"/>
                </a:solidFill>
                <a:latin typeface="Arial" pitchFamily="34" charset="0"/>
              </a:defRPr>
            </a:lvl7pPr>
            <a:lvl8pPr marL="3448050" indent="-230188" defTabSz="904875" eaLnBrk="0" fontAlgn="base" hangingPunct="0">
              <a:spcBef>
                <a:spcPct val="0"/>
              </a:spcBef>
              <a:spcAft>
                <a:spcPct val="0"/>
              </a:spcAft>
              <a:defRPr b="1">
                <a:solidFill>
                  <a:schemeClr val="tx1"/>
                </a:solidFill>
                <a:latin typeface="Arial" pitchFamily="34" charset="0"/>
              </a:defRPr>
            </a:lvl8pPr>
            <a:lvl9pPr marL="3905250" indent="-230188" defTabSz="904875" eaLnBrk="0" fontAlgn="base" hangingPunct="0">
              <a:spcBef>
                <a:spcPct val="0"/>
              </a:spcBef>
              <a:spcAft>
                <a:spcPct val="0"/>
              </a:spcAft>
              <a:defRPr b="1">
                <a:solidFill>
                  <a:schemeClr val="tx1"/>
                </a:solidFill>
                <a:latin typeface="Arial" pitchFamily="34" charset="0"/>
              </a:defRPr>
            </a:lvl9pPr>
          </a:lstStyle>
          <a:p>
            <a:pPr algn="r" eaLnBrk="0" hangingPunct="0">
              <a:defRPr/>
            </a:pPr>
            <a:fld id="{8293DE45-55F1-4E55-A692-EAD8AC6AAE84}" type="slidenum">
              <a:rPr lang="en-US" altLang="en-US" sz="1200" b="0" smtClean="0">
                <a:effectLst>
                  <a:outerShdw blurRad="38100" dist="38100" dir="2700000" algn="tl">
                    <a:srgbClr val="C0C0C0"/>
                  </a:outerShdw>
                </a:effectLst>
                <a:latin typeface="Times New Roman" pitchFamily="18" charset="0"/>
                <a:ea typeface="MS PGothic" pitchFamily="34" charset="-128"/>
                <a:cs typeface="+mn-cs"/>
              </a:rPr>
              <a:pPr algn="r" eaLnBrk="0" hangingPunct="0">
                <a:defRPr/>
              </a:pPr>
              <a:t>1</a:t>
            </a:fld>
            <a:endParaRPr lang="en-US" altLang="en-US" sz="1200" b="0" smtClean="0">
              <a:effectLst>
                <a:outerShdw blurRad="38100" dist="38100" dir="2700000" algn="tl">
                  <a:srgbClr val="C0C0C0"/>
                </a:outerShdw>
              </a:effectLst>
              <a:latin typeface="Times New Roman" pitchFamily="18" charset="0"/>
              <a:ea typeface="MS PGothic" pitchFamily="34" charset="-128"/>
              <a:cs typeface="+mn-cs"/>
            </a:endParaRPr>
          </a:p>
        </p:txBody>
      </p:sp>
      <p:sp>
        <p:nvSpPr>
          <p:cNvPr id="18435" name="Rectangle 2"/>
          <p:cNvSpPr>
            <a:spLocks noGrp="1" noRot="1" noChangeAspect="1" noChangeArrowheads="1" noTextEdit="1"/>
          </p:cNvSpPr>
          <p:nvPr>
            <p:ph type="sldImg"/>
          </p:nvPr>
        </p:nvSpPr>
        <p:spPr>
          <a:xfrm>
            <a:off x="1222375" y="687388"/>
            <a:ext cx="4491038" cy="3370262"/>
          </a:xfrm>
          <a:ln/>
        </p:spPr>
      </p:sp>
      <p:sp>
        <p:nvSpPr>
          <p:cNvPr id="18436" name="Rectangle 3"/>
          <p:cNvSpPr>
            <a:spLocks noGrp="1" noChangeArrowheads="1"/>
          </p:cNvSpPr>
          <p:nvPr>
            <p:ph type="body" idx="1"/>
          </p:nvPr>
        </p:nvSpPr>
        <p:spPr>
          <a:xfrm>
            <a:off x="532249" y="4417711"/>
            <a:ext cx="6021160" cy="3886305"/>
          </a:xfrm>
          <a:noFill/>
          <a:extLst>
            <a:ext uri="{91240B29-F687-4F45-9708-019B960494DF}">
              <a14:hiddenLine xmlns:a14="http://schemas.microsoft.com/office/drawing/2010/main" w="9525">
                <a:solidFill>
                  <a:srgbClr val="000000"/>
                </a:solidFill>
                <a:miter lim="800000"/>
                <a:headEnd/>
                <a:tailEnd/>
              </a14:hiddenLine>
            </a:ext>
          </a:extLst>
        </p:spPr>
        <p:txBody>
          <a:bodyPr lIns="90562" tIns="45281" rIns="90562" bIns="45281"/>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r>
              <a:rPr lang="en-US" altLang="en-US" smtClean="0"/>
              <a:t>PSP all settings</a:t>
            </a:r>
          </a:p>
          <a:p>
            <a:r>
              <a:rPr lang="en-US" altLang="en-US" smtClean="0"/>
              <a:t>Worry about small primary care</a:t>
            </a:r>
          </a:p>
          <a:p>
            <a:r>
              <a:rPr lang="en-US" altLang="en-US" smtClean="0"/>
              <a:t>White House projects – malpractice and patient safety</a:t>
            </a:r>
          </a:p>
          <a:p>
            <a:r>
              <a:rPr lang="en-US" altLang="en-US" smtClean="0"/>
              <a:t>Partners in initiative</a:t>
            </a:r>
          </a:p>
          <a:p>
            <a:r>
              <a:rPr lang="en-US" altLang="en-US" smtClean="0"/>
              <a:t>3 phases – talking about intervention and lessons learned</a:t>
            </a:r>
          </a:p>
        </p:txBody>
      </p:sp>
      <p:sp>
        <p:nvSpPr>
          <p:cNvPr id="4" name="Slide Number Placeholder 3"/>
          <p:cNvSpPr>
            <a:spLocks noGrp="1"/>
          </p:cNvSpPr>
          <p:nvPr>
            <p:ph type="sldNum" sz="quarter" idx="5"/>
          </p:nvPr>
        </p:nvSpPr>
        <p:spPr/>
        <p:txBody>
          <a:bodyPr/>
          <a:lstStyle/>
          <a:p>
            <a:pPr>
              <a:defRPr/>
            </a:pPr>
            <a:fld id="{BB2DBD37-A692-414A-96D5-8B298674A71A}" type="slidenum">
              <a:rPr lang="en-US" altLang="en-US" smtClean="0"/>
              <a:pPr>
                <a:defRPr/>
              </a:pPr>
              <a:t>4</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r>
              <a:rPr lang="en-US" altLang="en-US" smtClean="0"/>
              <a:t>“So before…PROMISES, it was…less organized in terms of how we handle challenges that we see in a primary care practice…we didn't have any good mechanisms in place…that whole process needed to be a lot </a:t>
            </a:r>
            <a:r>
              <a:rPr lang="en-US" altLang="en-US" b="1" smtClean="0"/>
              <a:t>more organized and less haphazard</a:t>
            </a:r>
            <a:r>
              <a:rPr lang="en-US" altLang="en-US" smtClean="0"/>
              <a:t>.”</a:t>
            </a:r>
            <a:br>
              <a:rPr lang="en-US" altLang="en-US" smtClean="0"/>
            </a:br>
            <a:r>
              <a:rPr lang="en-US" altLang="en-US" smtClean="0"/>
              <a:t>				–Practice R24 (Go Pats!)</a:t>
            </a:r>
          </a:p>
          <a:p>
            <a:r>
              <a:rPr lang="en-US" altLang="en-US" smtClean="0"/>
              <a:t>“We were able to conquer things that we did not even know existed... Believe it or not, we had close to 40,000 or 50,000 open loops, so that we had to develop a system…it was very tedious and boring, but we…finished all of them. We are 100%. All the loops were closed... that is so wonderful and important in my practice, and I am so grateful for it.”</a:t>
            </a:r>
            <a:br>
              <a:rPr lang="en-US" altLang="en-US" smtClean="0"/>
            </a:br>
            <a:r>
              <a:rPr lang="en-US" altLang="en-US" smtClean="0"/>
              <a:t>				– Practice M34 (Full Plate)</a:t>
            </a:r>
          </a:p>
          <a:p>
            <a:endParaRPr lang="en-US" altLang="en-US" smtClean="0"/>
          </a:p>
        </p:txBody>
      </p:sp>
      <p:sp>
        <p:nvSpPr>
          <p:cNvPr id="4" name="Slide Number Placeholder 3"/>
          <p:cNvSpPr>
            <a:spLocks noGrp="1"/>
          </p:cNvSpPr>
          <p:nvPr>
            <p:ph type="sldNum" sz="quarter" idx="5"/>
          </p:nvPr>
        </p:nvSpPr>
        <p:spPr/>
        <p:txBody>
          <a:bodyPr/>
          <a:lstStyle/>
          <a:p>
            <a:pPr>
              <a:defRPr/>
            </a:pPr>
            <a:fld id="{233276F0-9743-4FEC-951C-3EE959959557}" type="slidenum">
              <a:rPr lang="en-US" altLang="en-US" smtClean="0"/>
              <a:pPr>
                <a:defRPr/>
              </a:pPr>
              <a:t>6</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txBox="1">
            <a:spLocks noGrp="1" noChangeArrowheads="1"/>
          </p:cNvSpPr>
          <p:nvPr/>
        </p:nvSpPr>
        <p:spPr bwMode="auto">
          <a:xfrm>
            <a:off x="3885887" y="8840224"/>
            <a:ext cx="2972114" cy="45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562" tIns="45281" rIns="90562" bIns="45281" anchor="b"/>
          <a:lstStyle>
            <a:lvl1pPr defTabSz="904875">
              <a:defRPr b="1">
                <a:solidFill>
                  <a:schemeClr val="tx1"/>
                </a:solidFill>
                <a:latin typeface="Arial" pitchFamily="34" charset="0"/>
              </a:defRPr>
            </a:lvl1pPr>
            <a:lvl2pPr marL="749300" indent="-287338" defTabSz="904875">
              <a:defRPr b="1">
                <a:solidFill>
                  <a:schemeClr val="tx1"/>
                </a:solidFill>
                <a:latin typeface="Arial" pitchFamily="34" charset="0"/>
              </a:defRPr>
            </a:lvl2pPr>
            <a:lvl3pPr marL="1154113" indent="-231775" defTabSz="904875">
              <a:defRPr b="1">
                <a:solidFill>
                  <a:schemeClr val="tx1"/>
                </a:solidFill>
                <a:latin typeface="Arial" pitchFamily="34" charset="0"/>
              </a:defRPr>
            </a:lvl3pPr>
            <a:lvl4pPr marL="1616075" indent="-231775" defTabSz="904875">
              <a:defRPr b="1">
                <a:solidFill>
                  <a:schemeClr val="tx1"/>
                </a:solidFill>
                <a:latin typeface="Arial" pitchFamily="34" charset="0"/>
              </a:defRPr>
            </a:lvl4pPr>
            <a:lvl5pPr marL="2076450" indent="-230188" defTabSz="904875">
              <a:defRPr b="1">
                <a:solidFill>
                  <a:schemeClr val="tx1"/>
                </a:solidFill>
                <a:latin typeface="Arial" pitchFamily="34" charset="0"/>
              </a:defRPr>
            </a:lvl5pPr>
            <a:lvl6pPr marL="2533650" indent="-230188" defTabSz="904875" eaLnBrk="0" fontAlgn="base" hangingPunct="0">
              <a:spcBef>
                <a:spcPct val="0"/>
              </a:spcBef>
              <a:spcAft>
                <a:spcPct val="0"/>
              </a:spcAft>
              <a:defRPr b="1">
                <a:solidFill>
                  <a:schemeClr val="tx1"/>
                </a:solidFill>
                <a:latin typeface="Arial" pitchFamily="34" charset="0"/>
              </a:defRPr>
            </a:lvl6pPr>
            <a:lvl7pPr marL="2990850" indent="-230188" defTabSz="904875" eaLnBrk="0" fontAlgn="base" hangingPunct="0">
              <a:spcBef>
                <a:spcPct val="0"/>
              </a:spcBef>
              <a:spcAft>
                <a:spcPct val="0"/>
              </a:spcAft>
              <a:defRPr b="1">
                <a:solidFill>
                  <a:schemeClr val="tx1"/>
                </a:solidFill>
                <a:latin typeface="Arial" pitchFamily="34" charset="0"/>
              </a:defRPr>
            </a:lvl7pPr>
            <a:lvl8pPr marL="3448050" indent="-230188" defTabSz="904875" eaLnBrk="0" fontAlgn="base" hangingPunct="0">
              <a:spcBef>
                <a:spcPct val="0"/>
              </a:spcBef>
              <a:spcAft>
                <a:spcPct val="0"/>
              </a:spcAft>
              <a:defRPr b="1">
                <a:solidFill>
                  <a:schemeClr val="tx1"/>
                </a:solidFill>
                <a:latin typeface="Arial" pitchFamily="34" charset="0"/>
              </a:defRPr>
            </a:lvl8pPr>
            <a:lvl9pPr marL="3905250" indent="-230188" defTabSz="904875" eaLnBrk="0" fontAlgn="base" hangingPunct="0">
              <a:spcBef>
                <a:spcPct val="0"/>
              </a:spcBef>
              <a:spcAft>
                <a:spcPct val="0"/>
              </a:spcAft>
              <a:defRPr b="1">
                <a:solidFill>
                  <a:schemeClr val="tx1"/>
                </a:solidFill>
                <a:latin typeface="Arial" pitchFamily="34" charset="0"/>
              </a:defRPr>
            </a:lvl9pPr>
          </a:lstStyle>
          <a:p>
            <a:pPr algn="r" eaLnBrk="0" hangingPunct="0">
              <a:defRPr/>
            </a:pPr>
            <a:fld id="{85200670-213F-48BD-A1E5-9E0E84D7DFCE}" type="slidenum">
              <a:rPr lang="en-US" altLang="en-US" sz="1200" b="0" smtClean="0">
                <a:effectLst>
                  <a:outerShdw blurRad="38100" dist="38100" dir="2700000" algn="tl">
                    <a:srgbClr val="C0C0C0"/>
                  </a:outerShdw>
                </a:effectLst>
                <a:latin typeface="Times New Roman" pitchFamily="18" charset="0"/>
                <a:ea typeface="MS PGothic" pitchFamily="34" charset="-128"/>
                <a:cs typeface="+mn-cs"/>
              </a:rPr>
              <a:pPr algn="r" eaLnBrk="0" hangingPunct="0">
                <a:defRPr/>
              </a:pPr>
              <a:t>8</a:t>
            </a:fld>
            <a:endParaRPr lang="en-US" altLang="en-US" sz="1200" b="0" smtClean="0">
              <a:effectLst>
                <a:outerShdw blurRad="38100" dist="38100" dir="2700000" algn="tl">
                  <a:srgbClr val="C0C0C0"/>
                </a:outerShdw>
              </a:effectLst>
              <a:latin typeface="Times New Roman" pitchFamily="18" charset="0"/>
              <a:ea typeface="MS PGothic" pitchFamily="34" charset="-128"/>
              <a:cs typeface="+mn-cs"/>
            </a:endParaRPr>
          </a:p>
        </p:txBody>
      </p:sp>
      <p:sp>
        <p:nvSpPr>
          <p:cNvPr id="21507" name="Rectangle 2"/>
          <p:cNvSpPr>
            <a:spLocks noGrp="1" noRot="1" noChangeAspect="1" noChangeArrowheads="1" noTextEdit="1"/>
          </p:cNvSpPr>
          <p:nvPr>
            <p:ph type="sldImg"/>
          </p:nvPr>
        </p:nvSpPr>
        <p:spPr>
          <a:xfrm>
            <a:off x="1222375" y="687388"/>
            <a:ext cx="4491038" cy="3370262"/>
          </a:xfrm>
          <a:ln/>
        </p:spPr>
      </p:sp>
      <p:sp>
        <p:nvSpPr>
          <p:cNvPr id="21508" name="Rectangle 3"/>
          <p:cNvSpPr>
            <a:spLocks noGrp="1" noChangeArrowheads="1"/>
          </p:cNvSpPr>
          <p:nvPr>
            <p:ph type="body" idx="1"/>
          </p:nvPr>
        </p:nvSpPr>
        <p:spPr>
          <a:xfrm>
            <a:off x="532249" y="4417711"/>
            <a:ext cx="6021160" cy="3886305"/>
          </a:xfrm>
          <a:noFill/>
          <a:extLst>
            <a:ext uri="{91240B29-F687-4F45-9708-019B960494DF}">
              <a14:hiddenLine xmlns:a14="http://schemas.microsoft.com/office/drawing/2010/main" w="9525">
                <a:solidFill>
                  <a:srgbClr val="000000"/>
                </a:solidFill>
                <a:miter lim="800000"/>
                <a:headEnd/>
                <a:tailEnd/>
              </a14:hiddenLine>
            </a:ext>
          </a:extLst>
        </p:spPr>
        <p:txBody>
          <a:bodyPr lIns="90562" tIns="45281" rIns="90562" bIns="45281"/>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lvl="1" eaLnBrk="1" hangingPunct="1">
              <a:defRPr/>
            </a:pPr>
            <a:r>
              <a:rPr lang="en-US" altLang="en-US" dirty="0" smtClean="0"/>
              <a:t>Elements of Organizational Learning and Improvement - </a:t>
            </a:r>
            <a:r>
              <a:rPr lang="en-US" altLang="en-US" sz="1000" i="1" dirty="0"/>
              <a:t>*  Steven Spear</a:t>
            </a:r>
          </a:p>
          <a:p>
            <a:pPr lvl="2" eaLnBrk="1" hangingPunct="1">
              <a:defRPr/>
            </a:pPr>
            <a:r>
              <a:rPr lang="en-US" altLang="en-US" sz="1000" i="1" dirty="0"/>
              <a:t>Senior Lecturer, MIT Sloan School of Management</a:t>
            </a:r>
          </a:p>
          <a:p>
            <a:pPr lvl="2" eaLnBrk="1" hangingPunct="1">
              <a:defRPr/>
            </a:pPr>
            <a:r>
              <a:rPr lang="en-US" altLang="en-US" sz="1000" i="1" dirty="0"/>
              <a:t>MIT Engineering  Systems Division</a:t>
            </a:r>
          </a:p>
          <a:p>
            <a:pPr lvl="2" eaLnBrk="1" hangingPunct="1">
              <a:defRPr/>
            </a:pPr>
            <a:r>
              <a:rPr lang="en-US" altLang="en-US" sz="1000" i="1" dirty="0"/>
              <a:t>PROMISES team</a:t>
            </a:r>
          </a:p>
          <a:p>
            <a:pPr>
              <a:defRPr/>
            </a:pPr>
            <a:endParaRPr lang="en-US" altLang="en-US" dirty="0" smtClean="0"/>
          </a:p>
          <a:p>
            <a:pPr>
              <a:lnSpc>
                <a:spcPct val="120000"/>
              </a:lnSpc>
              <a:buFont typeface="Wingdings" pitchFamily="2" charset="2"/>
              <a:buNone/>
              <a:defRPr/>
            </a:pPr>
            <a:r>
              <a:rPr lang="en-US" sz="1000" dirty="0">
                <a:cs typeface="Times New Roman" pitchFamily="18" charset="0"/>
              </a:rPr>
              <a:t>Implementing a patient safety program requires an organization to be open to constant learning, to applying that learning, and to maximizing the effective use of existing resources. Such organizations create a dynamic learning environment by*:</a:t>
            </a:r>
          </a:p>
          <a:p>
            <a:pPr>
              <a:buFont typeface="Wingdings" pitchFamily="2" charset="2"/>
              <a:buNone/>
              <a:defRPr/>
            </a:pPr>
            <a:r>
              <a:rPr lang="en-US" sz="1000" dirty="0">
                <a:cs typeface="Times New Roman" pitchFamily="18" charset="0"/>
              </a:rPr>
              <a:t> </a:t>
            </a:r>
          </a:p>
          <a:p>
            <a:pPr lvl="1">
              <a:buFont typeface="+mj-lt"/>
              <a:buAutoNum type="arabicPeriod"/>
              <a:defRPr/>
            </a:pPr>
            <a:r>
              <a:rPr lang="en-US" sz="1000" dirty="0"/>
              <a:t>Incorporating the detection of problems as part of everyone’s job</a:t>
            </a:r>
          </a:p>
          <a:p>
            <a:pPr lvl="1">
              <a:buFont typeface="+mj-lt"/>
              <a:buAutoNum type="arabicPeriod"/>
              <a:defRPr/>
            </a:pPr>
            <a:endParaRPr lang="en-US" sz="1000" dirty="0"/>
          </a:p>
          <a:p>
            <a:pPr lvl="1">
              <a:buFont typeface="+mj-lt"/>
              <a:buAutoNum type="arabicPeriod"/>
              <a:defRPr/>
            </a:pPr>
            <a:r>
              <a:rPr lang="en-US" sz="1000" dirty="0"/>
              <a:t>Determining the underlying cause of problems; Testing small changes to identify the solution to the problem. </a:t>
            </a:r>
          </a:p>
          <a:p>
            <a:pPr lvl="1">
              <a:buFont typeface="+mj-lt"/>
              <a:buAutoNum type="arabicPeriod"/>
              <a:defRPr/>
            </a:pPr>
            <a:endParaRPr lang="en-US" sz="1000" dirty="0"/>
          </a:p>
          <a:p>
            <a:pPr lvl="1">
              <a:buFont typeface="+mj-lt"/>
              <a:buAutoNum type="arabicPeriod"/>
              <a:defRPr/>
            </a:pPr>
            <a:r>
              <a:rPr lang="en-US" sz="1000" dirty="0"/>
              <a:t>When something works, planning how to spread it throughout the organization, make it part of the new way things are done by showing how it developed and how it will improve their work. </a:t>
            </a:r>
          </a:p>
          <a:p>
            <a:pPr lvl="1">
              <a:buFont typeface="+mj-lt"/>
              <a:buAutoNum type="arabicPeriod"/>
              <a:defRPr/>
            </a:pPr>
            <a:endParaRPr lang="en-US" sz="1000" dirty="0"/>
          </a:p>
          <a:p>
            <a:pPr lvl="1">
              <a:buFont typeface="+mj-lt"/>
              <a:buAutoNum type="arabicPeriod"/>
              <a:defRPr/>
            </a:pPr>
            <a:r>
              <a:rPr lang="en-US" sz="1000" dirty="0"/>
              <a:t>Leadership ensures that all staff are actively included, motivated, encouraged and given time to participate in these activities. </a:t>
            </a:r>
            <a:endParaRPr lang="en-US" sz="1000" dirty="0">
              <a:cs typeface="Times New Roman" pitchFamily="18" charset="0"/>
            </a:endParaRPr>
          </a:p>
          <a:p>
            <a:pPr marL="0" lvl="1">
              <a:lnSpc>
                <a:spcPct val="80000"/>
              </a:lnSpc>
              <a:defRPr/>
            </a:pPr>
            <a:endParaRPr lang="en-US" sz="1000" dirty="0">
              <a:cs typeface="Times New Roman" pitchFamily="18" charset="0"/>
            </a:endParaRPr>
          </a:p>
          <a:p>
            <a:pPr>
              <a:lnSpc>
                <a:spcPct val="80000"/>
              </a:lnSpc>
              <a:buFont typeface="Wingdings" pitchFamily="2" charset="2"/>
              <a:buNone/>
              <a:defRPr/>
            </a:pPr>
            <a:endParaRPr lang="en-US" sz="1000" dirty="0">
              <a:cs typeface="Times New Roman" pitchFamily="18" charset="0"/>
            </a:endParaRPr>
          </a:p>
          <a:p>
            <a:pPr>
              <a:lnSpc>
                <a:spcPct val="80000"/>
              </a:lnSpc>
              <a:buFont typeface="Wingdings" pitchFamily="2" charset="2"/>
              <a:buNone/>
              <a:defRPr/>
            </a:pPr>
            <a:r>
              <a:rPr lang="en-US" sz="1000" dirty="0">
                <a:cs typeface="Times New Roman" pitchFamily="18" charset="0"/>
              </a:rPr>
              <a:t>This learning can be applied to any problem</a:t>
            </a:r>
            <a:endParaRPr lang="en-US" sz="1000" dirty="0"/>
          </a:p>
        </p:txBody>
      </p:sp>
      <p:sp>
        <p:nvSpPr>
          <p:cNvPr id="4" name="Slide Number Placeholder 3"/>
          <p:cNvSpPr>
            <a:spLocks noGrp="1"/>
          </p:cNvSpPr>
          <p:nvPr>
            <p:ph type="sldNum" sz="quarter" idx="5"/>
          </p:nvPr>
        </p:nvSpPr>
        <p:spPr/>
        <p:txBody>
          <a:bodyPr/>
          <a:lstStyle/>
          <a:p>
            <a:pPr>
              <a:defRPr/>
            </a:pPr>
            <a:fld id="{358E6403-856A-4FED-9C60-41FE8CE41D9A}" type="slidenum">
              <a:rPr lang="en-US" altLang="en-US" smtClean="0"/>
              <a:pPr>
                <a:defRPr/>
              </a:pPr>
              <a:t>10</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p:spPr>
        <p:txBody>
          <a:bodyPr/>
          <a:lstStyle/>
          <a:p>
            <a:r>
              <a:rPr lang="en-US" altLang="en-US" smtClean="0"/>
              <a:t>MB</a:t>
            </a:r>
          </a:p>
          <a:p>
            <a:r>
              <a:rPr lang="en-US" altLang="en-US" smtClean="0"/>
              <a:t>The practices shared their feedback through a series of interviews after completing the PROMISES project. Many practice managers talked about the changes they had tested, and how the learning was invaluable for improving patient care and making work better at the practice.</a:t>
            </a:r>
          </a:p>
        </p:txBody>
      </p:sp>
      <p:sp>
        <p:nvSpPr>
          <p:cNvPr id="23556" name="Slide Number Placeholder 3"/>
          <p:cNvSpPr txBox="1">
            <a:spLocks noGrp="1"/>
          </p:cNvSpPr>
          <p:nvPr/>
        </p:nvSpPr>
        <p:spPr bwMode="auto">
          <a:xfrm>
            <a:off x="3884316" y="8830621"/>
            <a:ext cx="2972115" cy="464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09" tIns="46154" rIns="92309" bIns="46154" anchor="b"/>
          <a:lstStyle>
            <a:lvl1pPr defTabSz="922338" eaLnBrk="0" hangingPunct="0">
              <a:spcBef>
                <a:spcPct val="30000"/>
              </a:spcBef>
              <a:defRPr sz="1200">
                <a:solidFill>
                  <a:schemeClr val="tx1"/>
                </a:solidFill>
                <a:latin typeface="Arial" pitchFamily="34" charset="0"/>
              </a:defRPr>
            </a:lvl1pPr>
            <a:lvl2pPr marL="742950" indent="-285750" defTabSz="922338" eaLnBrk="0" hangingPunct="0">
              <a:spcBef>
                <a:spcPct val="30000"/>
              </a:spcBef>
              <a:defRPr sz="1200">
                <a:solidFill>
                  <a:schemeClr val="tx1"/>
                </a:solidFill>
                <a:latin typeface="Arial" pitchFamily="34" charset="0"/>
              </a:defRPr>
            </a:lvl2pPr>
            <a:lvl3pPr marL="1143000" indent="-228600" defTabSz="922338" eaLnBrk="0" hangingPunct="0">
              <a:spcBef>
                <a:spcPct val="30000"/>
              </a:spcBef>
              <a:defRPr sz="1200">
                <a:solidFill>
                  <a:schemeClr val="tx1"/>
                </a:solidFill>
                <a:latin typeface="Arial" pitchFamily="34" charset="0"/>
              </a:defRPr>
            </a:lvl3pPr>
            <a:lvl4pPr marL="1600200" indent="-228600" defTabSz="922338" eaLnBrk="0" hangingPunct="0">
              <a:spcBef>
                <a:spcPct val="30000"/>
              </a:spcBef>
              <a:defRPr sz="1200">
                <a:solidFill>
                  <a:schemeClr val="tx1"/>
                </a:solidFill>
                <a:latin typeface="Arial" pitchFamily="34" charset="0"/>
              </a:defRPr>
            </a:lvl4pPr>
            <a:lvl5pPr marL="2057400" indent="-228600" defTabSz="922338" eaLnBrk="0" hangingPunct="0">
              <a:spcBef>
                <a:spcPct val="30000"/>
              </a:spcBef>
              <a:defRPr sz="1200">
                <a:solidFill>
                  <a:schemeClr val="tx1"/>
                </a:solidFill>
                <a:latin typeface="Arial" pitchFamily="34" charset="0"/>
              </a:defRPr>
            </a:lvl5pPr>
            <a:lvl6pPr marL="2514600" indent="-228600" defTabSz="922338" eaLnBrk="0" fontAlgn="base" hangingPunct="0">
              <a:spcBef>
                <a:spcPct val="30000"/>
              </a:spcBef>
              <a:spcAft>
                <a:spcPct val="0"/>
              </a:spcAft>
              <a:defRPr sz="1200">
                <a:solidFill>
                  <a:schemeClr val="tx1"/>
                </a:solidFill>
                <a:latin typeface="Arial" pitchFamily="34" charset="0"/>
              </a:defRPr>
            </a:lvl6pPr>
            <a:lvl7pPr marL="2971800" indent="-228600" defTabSz="922338" eaLnBrk="0" fontAlgn="base" hangingPunct="0">
              <a:spcBef>
                <a:spcPct val="30000"/>
              </a:spcBef>
              <a:spcAft>
                <a:spcPct val="0"/>
              </a:spcAft>
              <a:defRPr sz="1200">
                <a:solidFill>
                  <a:schemeClr val="tx1"/>
                </a:solidFill>
                <a:latin typeface="Arial" pitchFamily="34" charset="0"/>
              </a:defRPr>
            </a:lvl7pPr>
            <a:lvl8pPr marL="3429000" indent="-228600" defTabSz="922338" eaLnBrk="0" fontAlgn="base" hangingPunct="0">
              <a:spcBef>
                <a:spcPct val="30000"/>
              </a:spcBef>
              <a:spcAft>
                <a:spcPct val="0"/>
              </a:spcAft>
              <a:defRPr sz="1200">
                <a:solidFill>
                  <a:schemeClr val="tx1"/>
                </a:solidFill>
                <a:latin typeface="Arial" pitchFamily="34" charset="0"/>
              </a:defRPr>
            </a:lvl8pPr>
            <a:lvl9pPr marL="3886200" indent="-228600" defTabSz="922338"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FE988A6C-5853-4D7F-B9B5-BB23292154A2}" type="slidenum">
              <a:rPr lang="en-US" altLang="en-US"/>
              <a:pPr algn="r" eaLnBrk="1" hangingPunct="1">
                <a:spcBef>
                  <a:spcPct val="0"/>
                </a:spcBef>
              </a:pPr>
              <a:t>13</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p:spPr>
        <p:txBody>
          <a:bodyPr/>
          <a:lstStyle/>
          <a:p>
            <a:r>
              <a:rPr lang="en-US" altLang="en-US" smtClean="0"/>
              <a:t>GS</a:t>
            </a:r>
          </a:p>
          <a:p>
            <a:endParaRPr lang="en-US" altLang="en-US" smtClean="0"/>
          </a:p>
          <a:p>
            <a:r>
              <a:rPr lang="en-US" altLang="en-US" smtClean="0"/>
              <a:t>On our website featured below, you’ll find a complete set of videos to guide you in your improvement journey. These tools are a useful to launch conversation or sharpen your skills in building reliable, safe care. The practices we observed benefitted most when they were routinely visited by an improvement coach and when they shared improvements with a learning network of other primary care teams. </a:t>
            </a:r>
          </a:p>
        </p:txBody>
      </p:sp>
      <p:sp>
        <p:nvSpPr>
          <p:cNvPr id="4" name="Slide Number Placeholder 3"/>
          <p:cNvSpPr>
            <a:spLocks noGrp="1"/>
          </p:cNvSpPr>
          <p:nvPr>
            <p:ph type="sldNum" sz="quarter" idx="5"/>
          </p:nvPr>
        </p:nvSpPr>
        <p:spPr/>
        <p:txBody>
          <a:bodyPr/>
          <a:lstStyle/>
          <a:p>
            <a:pPr>
              <a:defRPr/>
            </a:pPr>
            <a:fld id="{3188BBEC-AA0B-4E35-87B2-87D27BF36F38}" type="slidenum">
              <a:rPr lang="en-US" smtClean="0"/>
              <a:pPr>
                <a:defRPr/>
              </a:pPr>
              <a:t>14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txBox="1">
            <a:spLocks noGrp="1" noChangeArrowheads="1"/>
          </p:cNvSpPr>
          <p:nvPr/>
        </p:nvSpPr>
        <p:spPr bwMode="auto">
          <a:xfrm>
            <a:off x="3885887" y="8840224"/>
            <a:ext cx="2972114" cy="45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562" tIns="45281" rIns="90562" bIns="45281" anchor="b"/>
          <a:lstStyle>
            <a:lvl1pPr defTabSz="904875" eaLnBrk="0" hangingPunct="0">
              <a:defRPr sz="2400" b="1">
                <a:solidFill>
                  <a:schemeClr val="tx1"/>
                </a:solidFill>
                <a:latin typeface="Arial" pitchFamily="34" charset="0"/>
                <a:ea typeface="MS PGothic" pitchFamily="34" charset="-128"/>
              </a:defRPr>
            </a:lvl1pPr>
            <a:lvl2pPr marL="742950" indent="-285750" defTabSz="904875" eaLnBrk="0" hangingPunct="0">
              <a:defRPr sz="2400" b="1">
                <a:solidFill>
                  <a:schemeClr val="tx1"/>
                </a:solidFill>
                <a:latin typeface="Arial" pitchFamily="34" charset="0"/>
                <a:ea typeface="MS PGothic" pitchFamily="34" charset="-128"/>
              </a:defRPr>
            </a:lvl2pPr>
            <a:lvl3pPr marL="1143000" indent="-228600" defTabSz="904875" eaLnBrk="0" hangingPunct="0">
              <a:defRPr sz="2400" b="1">
                <a:solidFill>
                  <a:schemeClr val="tx1"/>
                </a:solidFill>
                <a:latin typeface="Arial" pitchFamily="34" charset="0"/>
                <a:ea typeface="MS PGothic" pitchFamily="34" charset="-128"/>
              </a:defRPr>
            </a:lvl3pPr>
            <a:lvl4pPr marL="1600200" indent="-228600" defTabSz="904875" eaLnBrk="0" hangingPunct="0">
              <a:defRPr sz="2400" b="1">
                <a:solidFill>
                  <a:schemeClr val="tx1"/>
                </a:solidFill>
                <a:latin typeface="Arial" pitchFamily="34" charset="0"/>
                <a:ea typeface="MS PGothic" pitchFamily="34" charset="-128"/>
              </a:defRPr>
            </a:lvl4pPr>
            <a:lvl5pPr marL="2057400" indent="-228600" defTabSz="904875" eaLnBrk="0" hangingPunct="0">
              <a:defRPr sz="2400" b="1">
                <a:solidFill>
                  <a:schemeClr val="tx1"/>
                </a:solidFill>
                <a:latin typeface="Arial" pitchFamily="34" charset="0"/>
                <a:ea typeface="MS PGothic" pitchFamily="34" charset="-128"/>
              </a:defRPr>
            </a:lvl5pPr>
            <a:lvl6pPr marL="2514600" indent="-228600" defTabSz="904875"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defTabSz="904875"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defTabSz="904875"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defTabSz="904875"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r"/>
            <a:fld id="{FC2C55F6-EF2D-4321-9AC8-5352D08B9C33}" type="slidenum">
              <a:rPr lang="en-US" altLang="en-US" sz="1200" b="0">
                <a:effectLst>
                  <a:outerShdw blurRad="38100" dist="38100" dir="2700000" algn="tl">
                    <a:srgbClr val="C0C0C0"/>
                  </a:outerShdw>
                </a:effectLst>
                <a:latin typeface="Times New Roman" pitchFamily="18" charset="0"/>
              </a:rPr>
              <a:pPr algn="r"/>
              <a:t>17</a:t>
            </a:fld>
            <a:endParaRPr lang="en-US" altLang="en-US" sz="1200" b="0">
              <a:effectLst>
                <a:outerShdw blurRad="38100" dist="38100" dir="2700000" algn="tl">
                  <a:srgbClr val="C0C0C0"/>
                </a:outerShdw>
              </a:effectLst>
              <a:latin typeface="Times New Roman" pitchFamily="18" charset="0"/>
            </a:endParaRPr>
          </a:p>
        </p:txBody>
      </p:sp>
      <p:sp>
        <p:nvSpPr>
          <p:cNvPr id="23555" name="Rectangle 2"/>
          <p:cNvSpPr>
            <a:spLocks noGrp="1" noRot="1" noChangeAspect="1" noChangeArrowheads="1" noTextEdit="1"/>
          </p:cNvSpPr>
          <p:nvPr>
            <p:ph type="sldImg"/>
          </p:nvPr>
        </p:nvSpPr>
        <p:spPr>
          <a:xfrm>
            <a:off x="1222375" y="687388"/>
            <a:ext cx="4491038" cy="3370262"/>
          </a:xfrm>
          <a:ln/>
        </p:spPr>
      </p:sp>
      <p:sp>
        <p:nvSpPr>
          <p:cNvPr id="23556" name="Rectangle 3"/>
          <p:cNvSpPr>
            <a:spLocks noGrp="1" noChangeArrowheads="1"/>
          </p:cNvSpPr>
          <p:nvPr>
            <p:ph type="body" idx="1"/>
          </p:nvPr>
        </p:nvSpPr>
        <p:spPr>
          <a:xfrm>
            <a:off x="532249" y="4417711"/>
            <a:ext cx="6021160" cy="3886305"/>
          </a:xfrm>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90562" tIns="45281" rIns="90562" bIns="45281"/>
          <a:lstStyle/>
          <a:p>
            <a:pPr>
              <a:defRPr/>
            </a:pPr>
            <a:r>
              <a:rPr lang="en-US" dirty="0" smtClean="0">
                <a:ea typeface="ＭＳ Ｐゴシック" charset="0"/>
              </a:rPr>
              <a:t>Make it upbeat; this is a recruitment event</a:t>
            </a:r>
          </a:p>
          <a:p>
            <a:pPr>
              <a:defRPr/>
            </a:pPr>
            <a:r>
              <a:rPr lang="en-US" dirty="0" smtClean="0">
                <a:ea typeface="ＭＳ Ｐゴシック" charset="0"/>
              </a:rPr>
              <a:t>Objective: The objective of my presentation is to describe the results of the PROMISES program. </a:t>
            </a:r>
          </a:p>
          <a:p>
            <a:pPr>
              <a:defRPr/>
            </a:pPr>
            <a:endParaRPr lang="en-US" dirty="0" smtClean="0">
              <a:ea typeface="ＭＳ Ｐゴシック" charset="0"/>
            </a:endParaRPr>
          </a:p>
          <a:p>
            <a:pPr>
              <a:defRPr/>
            </a:pPr>
            <a:endParaRPr lang="en-US" dirty="0" smtClean="0">
              <a:ea typeface="ＭＳ Ｐゴシック" charset="0"/>
            </a:endParaRPr>
          </a:p>
          <a:p>
            <a:pPr>
              <a:defRPr/>
            </a:pPr>
            <a:r>
              <a:rPr lang="en-US" dirty="0" smtClean="0">
                <a:ea typeface="ＭＳ Ｐゴシック" charset="0"/>
              </a:rPr>
              <a:t>Sponsors</a:t>
            </a:r>
          </a:p>
          <a:p>
            <a:pPr>
              <a:defRPr/>
            </a:pPr>
            <a:r>
              <a:rPr lang="en-US" dirty="0" smtClean="0">
                <a:ea typeface="ＭＳ Ｐゴシック" charset="0"/>
              </a:rPr>
              <a:t>Massachusetts Coalition for the Prevention of Medical Errors</a:t>
            </a:r>
          </a:p>
          <a:p>
            <a:pPr>
              <a:defRPr/>
            </a:pPr>
            <a:r>
              <a:rPr lang="en-US" dirty="0" smtClean="0">
                <a:ea typeface="ＭＳ Ｐゴシック" charset="0"/>
              </a:rPr>
              <a:t>Betsy Lehman Center for Patient Safety and Medical Error Reduction</a:t>
            </a:r>
          </a:p>
          <a:p>
            <a:pPr>
              <a:defRPr/>
            </a:pPr>
            <a:r>
              <a:rPr lang="en-US" dirty="0" err="1" smtClean="0">
                <a:ea typeface="ＭＳ Ｐゴシック" charset="0"/>
              </a:rPr>
              <a:t>Masspro</a:t>
            </a:r>
            <a:endParaRPr lang="en-US" dirty="0">
              <a:ea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0482" name="Notes Placeholder 2"/>
          <p:cNvSpPr>
            <a:spLocks noGrp="1"/>
          </p:cNvSpPr>
          <p:nvPr>
            <p:ph type="body" idx="1"/>
          </p:nvPr>
        </p:nvSpPr>
        <p:spPr/>
        <p:txBody>
          <a:bodyPr/>
          <a:lstStyle/>
          <a:p>
            <a:r>
              <a:rPr lang="en-US" altLang="en-US" smtClean="0"/>
              <a:t>This is our measurement and monitoring roadmap.</a:t>
            </a:r>
          </a:p>
          <a:p>
            <a:r>
              <a:rPr lang="en-US" altLang="en-US" smtClean="0"/>
              <a:t>It lays out each component of the measurement and monitoring program, the goals of the component, the tools we drew upon to develop the tools, the methods, the sites where the evaluation applied (for example, we conducted the staff and patient surveys in demonstration and control sites, but conducted the chart reviews in the demonstration sites only).</a:t>
            </a:r>
          </a:p>
          <a:p>
            <a:r>
              <a:rPr lang="en-US" altLang="en-US" smtClean="0"/>
              <a:t>The roadmap also indicated which workgroups owned the component.  Sometimes evaluation and sometimes shared between evaluation and another group (e.g., the malpractice group really helped drive the analysis of the closed claims database)</a:t>
            </a:r>
          </a:p>
          <a:p>
            <a:r>
              <a:rPr lang="en-US" altLang="en-US" smtClean="0"/>
              <a:t>And finally the timeline for getting the work done.</a:t>
            </a:r>
          </a:p>
        </p:txBody>
      </p:sp>
      <p:sp>
        <p:nvSpPr>
          <p:cNvPr id="20483" name="Slide Number Placeholder 3"/>
          <p:cNvSpPr>
            <a:spLocks noGrp="1"/>
          </p:cNvSpPr>
          <p:nvPr>
            <p:ph type="sldNum" sz="quarter" idx="5"/>
          </p:nvPr>
        </p:nvSpPr>
        <p:spPr>
          <a:noFill/>
        </p:spPr>
        <p:txBody>
          <a:bodyPr/>
          <a:lstStyle>
            <a:lvl1pPr defTabSz="922338" eaLnBrk="0" hangingPunct="0">
              <a:defRPr sz="2400" b="1">
                <a:solidFill>
                  <a:schemeClr val="tx1"/>
                </a:solidFill>
                <a:latin typeface="Arial" pitchFamily="34" charset="0"/>
                <a:ea typeface="MS PGothic" pitchFamily="34" charset="-128"/>
              </a:defRPr>
            </a:lvl1pPr>
            <a:lvl2pPr marL="742950" indent="-285750" defTabSz="922338" eaLnBrk="0" hangingPunct="0">
              <a:defRPr sz="2400" b="1">
                <a:solidFill>
                  <a:schemeClr val="tx1"/>
                </a:solidFill>
                <a:latin typeface="Arial" pitchFamily="34" charset="0"/>
                <a:ea typeface="MS PGothic" pitchFamily="34" charset="-128"/>
              </a:defRPr>
            </a:lvl2pPr>
            <a:lvl3pPr marL="1143000" indent="-228600" defTabSz="922338" eaLnBrk="0" hangingPunct="0">
              <a:defRPr sz="2400" b="1">
                <a:solidFill>
                  <a:schemeClr val="tx1"/>
                </a:solidFill>
                <a:latin typeface="Arial" pitchFamily="34" charset="0"/>
                <a:ea typeface="MS PGothic" pitchFamily="34" charset="-128"/>
              </a:defRPr>
            </a:lvl3pPr>
            <a:lvl4pPr marL="1600200" indent="-228600" defTabSz="922338" eaLnBrk="0" hangingPunct="0">
              <a:defRPr sz="2400" b="1">
                <a:solidFill>
                  <a:schemeClr val="tx1"/>
                </a:solidFill>
                <a:latin typeface="Arial" pitchFamily="34" charset="0"/>
                <a:ea typeface="MS PGothic" pitchFamily="34" charset="-128"/>
              </a:defRPr>
            </a:lvl4pPr>
            <a:lvl5pPr marL="2057400" indent="-228600" defTabSz="922338" eaLnBrk="0" hangingPunct="0">
              <a:defRPr sz="2400" b="1">
                <a:solidFill>
                  <a:schemeClr val="tx1"/>
                </a:solidFill>
                <a:latin typeface="Arial" pitchFamily="34" charset="0"/>
                <a:ea typeface="MS PGothic" pitchFamily="34" charset="-128"/>
              </a:defRPr>
            </a:lvl5pPr>
            <a:lvl6pPr marL="2514600" indent="-228600" defTabSz="922338"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defTabSz="922338"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defTabSz="922338"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defTabSz="922338"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35362717-92CD-44E3-A463-603C3F7FD57A}" type="slidenum">
              <a:rPr lang="en-US" altLang="en-US" sz="1200" b="0"/>
              <a:pPr eaLnBrk="1" hangingPunct="1"/>
              <a:t>18</a:t>
            </a:fld>
            <a:endParaRPr lang="en-US" altLang="en-US" sz="1200" b="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2530" name="Notes Placeholder 2"/>
          <p:cNvSpPr>
            <a:spLocks noGrp="1"/>
          </p:cNvSpPr>
          <p:nvPr>
            <p:ph type="body" idx="1"/>
          </p:nvPr>
        </p:nvSpPr>
        <p:spPr/>
        <p:txBody>
          <a:bodyPr/>
          <a:lstStyle/>
          <a:p>
            <a:r>
              <a:rPr lang="en-US" altLang="en-US" smtClean="0"/>
              <a:t>This is our evaluation roadmap.</a:t>
            </a:r>
          </a:p>
          <a:p>
            <a:r>
              <a:rPr lang="en-US" altLang="en-US" smtClean="0"/>
              <a:t>It lays out each component of the evaluation, the goals of the component, the tools we drew upon to develop the tools, the methods, the sites where the evaluation applied (for example, we conducted the staff and patient surveys in demonstration and control sites, but conducted the chart reviews in the demonstration sites only).</a:t>
            </a:r>
          </a:p>
          <a:p>
            <a:r>
              <a:rPr lang="en-US" altLang="en-US" smtClean="0"/>
              <a:t>The roadmap also indicated which workgroups owned the component.  Sometimes evaluation and sometimes shared between evaluation and another group (e.g., the malpractice group really helped drive the analysis of the closed claims database)</a:t>
            </a:r>
          </a:p>
          <a:p>
            <a:r>
              <a:rPr lang="en-US" altLang="en-US" smtClean="0"/>
              <a:t>And finally the timeline for getting the work done.</a:t>
            </a:r>
          </a:p>
        </p:txBody>
      </p:sp>
      <p:sp>
        <p:nvSpPr>
          <p:cNvPr id="22531" name="Slide Number Placeholder 3"/>
          <p:cNvSpPr>
            <a:spLocks noGrp="1"/>
          </p:cNvSpPr>
          <p:nvPr>
            <p:ph type="sldNum" sz="quarter" idx="5"/>
          </p:nvPr>
        </p:nvSpPr>
        <p:spPr>
          <a:noFill/>
        </p:spPr>
        <p:txBody>
          <a:bodyPr/>
          <a:lstStyle>
            <a:lvl1pPr defTabSz="922338" eaLnBrk="0" hangingPunct="0">
              <a:defRPr sz="2400" b="1">
                <a:solidFill>
                  <a:schemeClr val="tx1"/>
                </a:solidFill>
                <a:latin typeface="Arial" pitchFamily="34" charset="0"/>
                <a:ea typeface="MS PGothic" pitchFamily="34" charset="-128"/>
              </a:defRPr>
            </a:lvl1pPr>
            <a:lvl2pPr marL="742950" indent="-285750" defTabSz="922338" eaLnBrk="0" hangingPunct="0">
              <a:defRPr sz="2400" b="1">
                <a:solidFill>
                  <a:schemeClr val="tx1"/>
                </a:solidFill>
                <a:latin typeface="Arial" pitchFamily="34" charset="0"/>
                <a:ea typeface="MS PGothic" pitchFamily="34" charset="-128"/>
              </a:defRPr>
            </a:lvl2pPr>
            <a:lvl3pPr marL="1143000" indent="-228600" defTabSz="922338" eaLnBrk="0" hangingPunct="0">
              <a:defRPr sz="2400" b="1">
                <a:solidFill>
                  <a:schemeClr val="tx1"/>
                </a:solidFill>
                <a:latin typeface="Arial" pitchFamily="34" charset="0"/>
                <a:ea typeface="MS PGothic" pitchFamily="34" charset="-128"/>
              </a:defRPr>
            </a:lvl3pPr>
            <a:lvl4pPr marL="1600200" indent="-228600" defTabSz="922338" eaLnBrk="0" hangingPunct="0">
              <a:defRPr sz="2400" b="1">
                <a:solidFill>
                  <a:schemeClr val="tx1"/>
                </a:solidFill>
                <a:latin typeface="Arial" pitchFamily="34" charset="0"/>
                <a:ea typeface="MS PGothic" pitchFamily="34" charset="-128"/>
              </a:defRPr>
            </a:lvl4pPr>
            <a:lvl5pPr marL="2057400" indent="-228600" defTabSz="922338" eaLnBrk="0" hangingPunct="0">
              <a:defRPr sz="2400" b="1">
                <a:solidFill>
                  <a:schemeClr val="tx1"/>
                </a:solidFill>
                <a:latin typeface="Arial" pitchFamily="34" charset="0"/>
                <a:ea typeface="MS PGothic" pitchFamily="34" charset="-128"/>
              </a:defRPr>
            </a:lvl5pPr>
            <a:lvl6pPr marL="2514600" indent="-228600" defTabSz="922338"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defTabSz="922338"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defTabSz="922338"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defTabSz="922338"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8C26A87F-5690-474D-BB25-B70D6866469C}" type="slidenum">
              <a:rPr lang="en-US" altLang="en-US" sz="1200" b="0"/>
              <a:pPr eaLnBrk="1" hangingPunct="1"/>
              <a:t>19</a:t>
            </a:fld>
            <a:endParaRPr lang="en-US" altLang="en-US" sz="1200" b="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4818" name="Notes Placeholder 2"/>
          <p:cNvSpPr>
            <a:spLocks noGrp="1"/>
          </p:cNvSpPr>
          <p:nvPr>
            <p:ph type="body" idx="1"/>
          </p:nvPr>
        </p:nvSpPr>
        <p:spPr/>
        <p:txBody>
          <a:bodyPr/>
          <a:lstStyle/>
          <a:p>
            <a:r>
              <a:rPr lang="en-US" altLang="en-US" smtClean="0"/>
              <a:t>7 slides max</a:t>
            </a:r>
          </a:p>
          <a:p>
            <a:r>
              <a:rPr lang="en-US" altLang="en-US" smtClean="0"/>
              <a:t>The objective of my presentation was to describe the results of the PROMISES program. </a:t>
            </a:r>
          </a:p>
        </p:txBody>
      </p:sp>
      <p:sp>
        <p:nvSpPr>
          <p:cNvPr id="34819" name="Slide Number Placeholder 3"/>
          <p:cNvSpPr>
            <a:spLocks noGrp="1"/>
          </p:cNvSpPr>
          <p:nvPr>
            <p:ph type="sldNum" sz="quarter" idx="5"/>
          </p:nvPr>
        </p:nvSpPr>
        <p:spPr>
          <a:noFill/>
        </p:spPr>
        <p:txBody>
          <a:bodyPr/>
          <a:lstStyle>
            <a:lvl1pPr defTabSz="922338" eaLnBrk="0" hangingPunct="0">
              <a:defRPr sz="2400" b="1">
                <a:solidFill>
                  <a:schemeClr val="tx1"/>
                </a:solidFill>
                <a:latin typeface="Arial" pitchFamily="34" charset="0"/>
                <a:ea typeface="MS PGothic" pitchFamily="34" charset="-128"/>
              </a:defRPr>
            </a:lvl1pPr>
            <a:lvl2pPr marL="742950" indent="-285750" defTabSz="922338" eaLnBrk="0" hangingPunct="0">
              <a:defRPr sz="2400" b="1">
                <a:solidFill>
                  <a:schemeClr val="tx1"/>
                </a:solidFill>
                <a:latin typeface="Arial" pitchFamily="34" charset="0"/>
                <a:ea typeface="MS PGothic" pitchFamily="34" charset="-128"/>
              </a:defRPr>
            </a:lvl2pPr>
            <a:lvl3pPr marL="1143000" indent="-228600" defTabSz="922338" eaLnBrk="0" hangingPunct="0">
              <a:defRPr sz="2400" b="1">
                <a:solidFill>
                  <a:schemeClr val="tx1"/>
                </a:solidFill>
                <a:latin typeface="Arial" pitchFamily="34" charset="0"/>
                <a:ea typeface="MS PGothic" pitchFamily="34" charset="-128"/>
              </a:defRPr>
            </a:lvl3pPr>
            <a:lvl4pPr marL="1600200" indent="-228600" defTabSz="922338" eaLnBrk="0" hangingPunct="0">
              <a:defRPr sz="2400" b="1">
                <a:solidFill>
                  <a:schemeClr val="tx1"/>
                </a:solidFill>
                <a:latin typeface="Arial" pitchFamily="34" charset="0"/>
                <a:ea typeface="MS PGothic" pitchFamily="34" charset="-128"/>
              </a:defRPr>
            </a:lvl4pPr>
            <a:lvl5pPr marL="2057400" indent="-228600" defTabSz="922338" eaLnBrk="0" hangingPunct="0">
              <a:defRPr sz="2400" b="1">
                <a:solidFill>
                  <a:schemeClr val="tx1"/>
                </a:solidFill>
                <a:latin typeface="Arial" pitchFamily="34" charset="0"/>
                <a:ea typeface="MS PGothic" pitchFamily="34" charset="-128"/>
              </a:defRPr>
            </a:lvl5pPr>
            <a:lvl6pPr marL="2514600" indent="-228600" defTabSz="922338"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defTabSz="922338"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defTabSz="922338"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defTabSz="922338"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52CFCE68-2AFA-41FD-B1CA-B591162DE582}" type="slidenum">
              <a:rPr lang="en-US" altLang="en-US" sz="1200" b="0"/>
              <a:pPr eaLnBrk="1" hangingPunct="1"/>
              <a:t>30</a:t>
            </a:fld>
            <a:endParaRPr lang="en-US" altLang="en-US" sz="1200" b="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p:spPr>
        <p:txBody>
          <a:bodyPr/>
          <a:lstStyle/>
          <a:p>
            <a:r>
              <a:rPr lang="en-US" altLang="en-US" smtClean="0">
                <a:latin typeface="Arial" charset="0"/>
              </a:rPr>
              <a:t>GS</a:t>
            </a:r>
          </a:p>
          <a:p>
            <a:endParaRPr lang="en-US" altLang="en-US" smtClean="0">
              <a:latin typeface="Arial" charset="0"/>
            </a:endParaRPr>
          </a:p>
          <a:p>
            <a:r>
              <a:rPr lang="en-US" altLang="en-US" smtClean="0">
                <a:latin typeface="Arial" charset="0"/>
              </a:rPr>
              <a:t>On our website featured below, you’ll find a complete set of videos to guide you in your improvement journey. These tools are a useful to launch conversation or sharpen your skills in building reliable, safe care. The practices we observed benefitted most when they were routinely visited by an improvement coach and when they shared improvements with a learning network of other primary care teams. </a:t>
            </a:r>
          </a:p>
        </p:txBody>
      </p:sp>
      <p:sp>
        <p:nvSpPr>
          <p:cNvPr id="4" name="Slide Number Placeholder 3"/>
          <p:cNvSpPr>
            <a:spLocks noGrp="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fld id="{DE058A19-0E6F-432E-B236-82A1E9A6047D}" type="slidenum">
              <a:rPr lang="en-US" smtClean="0">
                <a:solidFill>
                  <a:prstClr val="black"/>
                </a:solidFill>
              </a:rPr>
              <a:pPr>
                <a:defRPr/>
              </a:pPr>
              <a:t>33</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6D766271-ED81-4FB8-963B-288D53FF1EE1}" type="slidenum">
              <a:rPr lang="en-US" altLang="en-US"/>
              <a:pPr>
                <a:defRPr/>
              </a:pPr>
              <a:t>‹#›</a:t>
            </a:fld>
            <a:endParaRPr lang="en-US" altLang="en-US"/>
          </a:p>
        </p:txBody>
      </p:sp>
    </p:spTree>
    <p:extLst>
      <p:ext uri="{BB962C8B-B14F-4D97-AF65-F5344CB8AC3E}">
        <p14:creationId xmlns:p14="http://schemas.microsoft.com/office/powerpoint/2010/main" val="2444335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F1DAB801-4D51-40BA-BECF-ED03604FC919}" type="slidenum">
              <a:rPr lang="en-US" altLang="en-US"/>
              <a:pPr>
                <a:defRPr/>
              </a:pPr>
              <a:t>‹#›</a:t>
            </a:fld>
            <a:endParaRPr lang="en-US" altLang="en-US"/>
          </a:p>
        </p:txBody>
      </p:sp>
    </p:spTree>
    <p:extLst>
      <p:ext uri="{BB962C8B-B14F-4D97-AF65-F5344CB8AC3E}">
        <p14:creationId xmlns:p14="http://schemas.microsoft.com/office/powerpoint/2010/main" val="3064218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2D776BC6-9C29-42A9-AAB5-1D897F33649E}" type="slidenum">
              <a:rPr lang="en-US" altLang="en-US"/>
              <a:pPr>
                <a:defRPr/>
              </a:pPr>
              <a:t>‹#›</a:t>
            </a:fld>
            <a:endParaRPr lang="en-US" altLang="en-US"/>
          </a:p>
        </p:txBody>
      </p:sp>
    </p:spTree>
    <p:extLst>
      <p:ext uri="{BB962C8B-B14F-4D97-AF65-F5344CB8AC3E}">
        <p14:creationId xmlns:p14="http://schemas.microsoft.com/office/powerpoint/2010/main" val="2553004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7"/>
          <p:cNvSpPr>
            <a:spLocks noGrp="1" noChangeArrowheads="1"/>
          </p:cNvSpPr>
          <p:nvPr>
            <p:ph type="sldNum" sz="quarter" idx="12"/>
          </p:nvPr>
        </p:nvSpPr>
        <p:spPr>
          <a:ln/>
        </p:spPr>
        <p:txBody>
          <a:bodyPr/>
          <a:lstStyle>
            <a:lvl1pPr>
              <a:defRPr/>
            </a:lvl1pPr>
          </a:lstStyle>
          <a:p>
            <a:pPr>
              <a:defRPr/>
            </a:pPr>
            <a:fld id="{1CFC7013-E67C-43C5-9BDB-ADB552B16C11}" type="slidenum">
              <a:rPr lang="en-US" altLang="en-US"/>
              <a:pPr>
                <a:defRPr/>
              </a:pPr>
              <a:t>‹#›</a:t>
            </a:fld>
            <a:endParaRPr lang="en-US" altLang="en-US"/>
          </a:p>
        </p:txBody>
      </p:sp>
    </p:spTree>
    <p:extLst>
      <p:ext uri="{BB962C8B-B14F-4D97-AF65-F5344CB8AC3E}">
        <p14:creationId xmlns:p14="http://schemas.microsoft.com/office/powerpoint/2010/main" val="58240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7"/>
          <p:cNvSpPr>
            <a:spLocks noGrp="1" noChangeArrowheads="1"/>
          </p:cNvSpPr>
          <p:nvPr>
            <p:ph type="sldNum" sz="quarter" idx="12"/>
          </p:nvPr>
        </p:nvSpPr>
        <p:spPr>
          <a:ln/>
        </p:spPr>
        <p:txBody>
          <a:bodyPr/>
          <a:lstStyle>
            <a:lvl1pPr>
              <a:defRPr/>
            </a:lvl1pPr>
          </a:lstStyle>
          <a:p>
            <a:pPr>
              <a:defRPr/>
            </a:pPr>
            <a:fld id="{4C453AFA-3467-4CC9-BB43-FA92D722A44B}" type="slidenum">
              <a:rPr lang="en-US" altLang="en-US"/>
              <a:pPr>
                <a:defRPr/>
              </a:pPr>
              <a:t>‹#›</a:t>
            </a:fld>
            <a:endParaRPr lang="en-US" altLang="en-US"/>
          </a:p>
        </p:txBody>
      </p:sp>
    </p:spTree>
    <p:extLst>
      <p:ext uri="{BB962C8B-B14F-4D97-AF65-F5344CB8AC3E}">
        <p14:creationId xmlns:p14="http://schemas.microsoft.com/office/powerpoint/2010/main" val="3884541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7"/>
          <p:cNvSpPr>
            <a:spLocks noGrp="1" noChangeArrowheads="1"/>
          </p:cNvSpPr>
          <p:nvPr>
            <p:ph type="sldNum" sz="quarter" idx="12"/>
          </p:nvPr>
        </p:nvSpPr>
        <p:spPr>
          <a:ln/>
        </p:spPr>
        <p:txBody>
          <a:bodyPr/>
          <a:lstStyle>
            <a:lvl1pPr>
              <a:defRPr/>
            </a:lvl1pPr>
          </a:lstStyle>
          <a:p>
            <a:pPr>
              <a:defRPr/>
            </a:pPr>
            <a:fld id="{B91C5CD1-BCC7-4F21-A82C-E3BD9E52AA1B}" type="slidenum">
              <a:rPr lang="en-US" altLang="en-US"/>
              <a:pPr>
                <a:defRPr/>
              </a:pPr>
              <a:t>‹#›</a:t>
            </a:fld>
            <a:endParaRPr lang="en-US" altLang="en-US"/>
          </a:p>
        </p:txBody>
      </p:sp>
    </p:spTree>
    <p:extLst>
      <p:ext uri="{BB962C8B-B14F-4D97-AF65-F5344CB8AC3E}">
        <p14:creationId xmlns:p14="http://schemas.microsoft.com/office/powerpoint/2010/main" val="387644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993DD736-0BCA-4B86-BC49-DA46B7D312D3}" type="slidenum">
              <a:rPr lang="en-US" altLang="en-US"/>
              <a:pPr>
                <a:defRPr/>
              </a:pPr>
              <a:t>‹#›</a:t>
            </a:fld>
            <a:endParaRPr lang="en-US" altLang="en-US"/>
          </a:p>
        </p:txBody>
      </p:sp>
    </p:spTree>
    <p:extLst>
      <p:ext uri="{BB962C8B-B14F-4D97-AF65-F5344CB8AC3E}">
        <p14:creationId xmlns:p14="http://schemas.microsoft.com/office/powerpoint/2010/main" val="185948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2A04E899-6F2D-40A4-8A8A-84122EB50DC7}" type="slidenum">
              <a:rPr lang="en-US" altLang="en-US"/>
              <a:pPr>
                <a:defRPr/>
              </a:pPr>
              <a:t>‹#›</a:t>
            </a:fld>
            <a:endParaRPr lang="en-US" altLang="en-US"/>
          </a:p>
        </p:txBody>
      </p:sp>
    </p:spTree>
    <p:extLst>
      <p:ext uri="{BB962C8B-B14F-4D97-AF65-F5344CB8AC3E}">
        <p14:creationId xmlns:p14="http://schemas.microsoft.com/office/powerpoint/2010/main" val="1375603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23294B4C-25A7-479E-AE6D-38302CD784D7}" type="slidenum">
              <a:rPr lang="en-US" altLang="en-US"/>
              <a:pPr>
                <a:defRPr/>
              </a:pPr>
              <a:t>‹#›</a:t>
            </a:fld>
            <a:endParaRPr lang="en-US" altLang="en-US"/>
          </a:p>
        </p:txBody>
      </p:sp>
    </p:spTree>
    <p:extLst>
      <p:ext uri="{BB962C8B-B14F-4D97-AF65-F5344CB8AC3E}">
        <p14:creationId xmlns:p14="http://schemas.microsoft.com/office/powerpoint/2010/main" val="3799754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2A88533C-A1C4-4BF7-B500-751CFFDC1D1A}" type="slidenum">
              <a:rPr lang="en-US" altLang="en-US"/>
              <a:pPr>
                <a:defRPr/>
              </a:pPr>
              <a:t>‹#›</a:t>
            </a:fld>
            <a:endParaRPr lang="en-US" altLang="en-US"/>
          </a:p>
        </p:txBody>
      </p:sp>
    </p:spTree>
    <p:extLst>
      <p:ext uri="{BB962C8B-B14F-4D97-AF65-F5344CB8AC3E}">
        <p14:creationId xmlns:p14="http://schemas.microsoft.com/office/powerpoint/2010/main" val="408852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122238"/>
            <a:ext cx="7543800" cy="12954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719263"/>
            <a:ext cx="4038600" cy="2128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719263"/>
            <a:ext cx="4038600" cy="2128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00500"/>
            <a:ext cx="4038600" cy="2130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00500"/>
            <a:ext cx="4038600" cy="2130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7"/>
          <p:cNvSpPr>
            <a:spLocks noGrp="1" noChangeArrowheads="1"/>
          </p:cNvSpPr>
          <p:nvPr>
            <p:ph type="sldNum" sz="quarter" idx="12"/>
          </p:nvPr>
        </p:nvSpPr>
        <p:spPr>
          <a:ln/>
        </p:spPr>
        <p:txBody>
          <a:bodyPr/>
          <a:lstStyle>
            <a:lvl1pPr>
              <a:defRPr/>
            </a:lvl1pPr>
          </a:lstStyle>
          <a:p>
            <a:pPr>
              <a:defRPr/>
            </a:pPr>
            <a:fld id="{78A2ABFD-915E-4DD9-B398-4024688C9B1B}" type="slidenum">
              <a:rPr lang="en-US" altLang="en-US"/>
              <a:pPr>
                <a:defRPr/>
              </a:pPr>
              <a:t>‹#›</a:t>
            </a:fld>
            <a:endParaRPr lang="en-US" altLang="en-US"/>
          </a:p>
        </p:txBody>
      </p:sp>
    </p:spTree>
    <p:extLst>
      <p:ext uri="{BB962C8B-B14F-4D97-AF65-F5344CB8AC3E}">
        <p14:creationId xmlns:p14="http://schemas.microsoft.com/office/powerpoint/2010/main" val="768028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1408A97A-6430-4B74-BD15-4F5502AF93C0}" type="slidenum">
              <a:rPr lang="en-US" altLang="en-US"/>
              <a:pPr>
                <a:defRPr/>
              </a:pPr>
              <a:t>‹#›</a:t>
            </a:fld>
            <a:endParaRPr lang="en-US" altLang="en-US"/>
          </a:p>
        </p:txBody>
      </p:sp>
    </p:spTree>
    <p:extLst>
      <p:ext uri="{BB962C8B-B14F-4D97-AF65-F5344CB8AC3E}">
        <p14:creationId xmlns:p14="http://schemas.microsoft.com/office/powerpoint/2010/main" val="22801489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1F5E29-DCC2-470E-B983-A502F1391003}" type="datetimeFigureOut">
              <a:rPr lang="en-US" smtClean="0">
                <a:solidFill>
                  <a:prstClr val="black">
                    <a:tint val="75000"/>
                  </a:prstClr>
                </a:solidFill>
              </a:rPr>
              <a:pPr/>
              <a:t>4/10/2014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855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1F5E29-DCC2-470E-B983-A502F1391003}" type="datetimeFigureOut">
              <a:rPr lang="en-US" smtClean="0">
                <a:solidFill>
                  <a:prstClr val="black">
                    <a:tint val="75000"/>
                  </a:prstClr>
                </a:solidFill>
              </a:rPr>
              <a:pPr/>
              <a:t>4/10/2014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4022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1F5E29-DCC2-470E-B983-A502F1391003}" type="datetimeFigureOut">
              <a:rPr lang="en-US" smtClean="0">
                <a:solidFill>
                  <a:prstClr val="black">
                    <a:tint val="75000"/>
                  </a:prstClr>
                </a:solidFill>
              </a:rPr>
              <a:pPr/>
              <a:t>4/10/2014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06296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1F5E29-DCC2-470E-B983-A502F1391003}" type="datetimeFigureOut">
              <a:rPr lang="en-US" smtClean="0">
                <a:solidFill>
                  <a:prstClr val="black">
                    <a:tint val="75000"/>
                  </a:prstClr>
                </a:solidFill>
              </a:rPr>
              <a:pPr/>
              <a:t>4/10/2014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7296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31F5E29-DCC2-470E-B983-A502F1391003}" type="datetimeFigureOut">
              <a:rPr lang="en-US" smtClean="0">
                <a:solidFill>
                  <a:prstClr val="black">
                    <a:tint val="75000"/>
                  </a:prstClr>
                </a:solidFill>
              </a:rPr>
              <a:pPr/>
              <a:t>4/10/2014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0142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1F5E29-DCC2-470E-B983-A502F1391003}" type="datetimeFigureOut">
              <a:rPr lang="en-US" smtClean="0">
                <a:solidFill>
                  <a:prstClr val="black">
                    <a:tint val="75000"/>
                  </a:prstClr>
                </a:solidFill>
              </a:rPr>
              <a:pPr/>
              <a:t>4/10/2014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52566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1F5E29-DCC2-470E-B983-A502F1391003}" type="datetimeFigureOut">
              <a:rPr lang="en-US" smtClean="0">
                <a:solidFill>
                  <a:prstClr val="black">
                    <a:tint val="75000"/>
                  </a:prstClr>
                </a:solidFill>
              </a:rPr>
              <a:pPr/>
              <a:t>4/10/2014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45072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1F5E29-DCC2-470E-B983-A502F1391003}" type="datetimeFigureOut">
              <a:rPr lang="en-US" smtClean="0">
                <a:solidFill>
                  <a:prstClr val="black">
                    <a:tint val="75000"/>
                  </a:prstClr>
                </a:solidFill>
              </a:rPr>
              <a:pPr/>
              <a:t>4/10/2014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16048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1F5E29-DCC2-470E-B983-A502F1391003}" type="datetimeFigureOut">
              <a:rPr lang="en-US" smtClean="0">
                <a:solidFill>
                  <a:prstClr val="black">
                    <a:tint val="75000"/>
                  </a:prstClr>
                </a:solidFill>
              </a:rPr>
              <a:pPr/>
              <a:t>4/10/2014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4148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1F5E29-DCC2-470E-B983-A502F1391003}" type="datetimeFigureOut">
              <a:rPr lang="en-US" smtClean="0">
                <a:solidFill>
                  <a:prstClr val="black">
                    <a:tint val="75000"/>
                  </a:prstClr>
                </a:solidFill>
              </a:rPr>
              <a:pPr/>
              <a:t>4/10/2014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79173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1F5E29-DCC2-470E-B983-A502F1391003}" type="datetimeFigureOut">
              <a:rPr lang="en-US" smtClean="0">
                <a:solidFill>
                  <a:prstClr val="black">
                    <a:tint val="75000"/>
                  </a:prstClr>
                </a:solidFill>
              </a:rPr>
              <a:pPr/>
              <a:t>4/10/2014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852FA7-5740-4B87-A216-A487420ABB7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14340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085370C7-DB2C-4F11-94DF-8C75AE1E80D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32518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24800" y="762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0533"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b="0">
                <a:latin typeface="Arial" pitchFamily="34" charset="0"/>
                <a:cs typeface="+mn-cs"/>
              </a:defRPr>
            </a:lvl1pPr>
          </a:lstStyle>
          <a:p>
            <a:pPr>
              <a:defRPr/>
            </a:pPr>
            <a:endParaRPr lang="en-US" altLang="en-US"/>
          </a:p>
        </p:txBody>
      </p:sp>
      <p:sp>
        <p:nvSpPr>
          <p:cNvPr id="150534"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b="0">
                <a:latin typeface="Arial" pitchFamily="34" charset="0"/>
                <a:cs typeface="+mn-cs"/>
              </a:defRPr>
            </a:lvl1pPr>
          </a:lstStyle>
          <a:p>
            <a:pPr>
              <a:defRPr/>
            </a:pPr>
            <a:endParaRPr lang="en-US" altLang="en-US"/>
          </a:p>
        </p:txBody>
      </p:sp>
      <p:sp>
        <p:nvSpPr>
          <p:cNvPr id="150535"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b="0">
                <a:latin typeface="Arial" pitchFamily="34" charset="0"/>
                <a:cs typeface="+mn-cs"/>
              </a:defRPr>
            </a:lvl1pPr>
          </a:lstStyle>
          <a:p>
            <a:pPr>
              <a:defRPr/>
            </a:pPr>
            <a:fld id="{E45EF972-1183-4D01-87C9-CA0C5151A811}" type="slidenum">
              <a:rPr lang="en-US" altLang="en-US"/>
              <a:pPr>
                <a:defRPr/>
              </a:pPr>
              <a:t>‹#›</a:t>
            </a:fld>
            <a:endParaRPr lang="en-US" altLang="en-US"/>
          </a:p>
        </p:txBody>
      </p:sp>
      <p:grpSp>
        <p:nvGrpSpPr>
          <p:cNvPr id="1032" name="Group 8"/>
          <p:cNvGrpSpPr>
            <a:grpSpLocks/>
          </p:cNvGrpSpPr>
          <p:nvPr/>
        </p:nvGrpSpPr>
        <p:grpSpPr bwMode="auto">
          <a:xfrm>
            <a:off x="8047038" y="76200"/>
            <a:ext cx="792162" cy="1295400"/>
            <a:chOff x="5136" y="960"/>
            <a:chExt cx="528" cy="864"/>
          </a:xfrm>
        </p:grpSpPr>
        <p:sp>
          <p:nvSpPr>
            <p:cNvPr id="1037"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38" name="Oval 10"/>
            <p:cNvSpPr>
              <a:spLocks noChangeArrowheads="1"/>
            </p:cNvSpPr>
            <p:nvPr/>
          </p:nvSpPr>
          <p:spPr bwMode="auto">
            <a:xfrm>
              <a:off x="5248"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39" name="Oval 11"/>
            <p:cNvSpPr>
              <a:spLocks noChangeArrowheads="1"/>
            </p:cNvSpPr>
            <p:nvPr/>
          </p:nvSpPr>
          <p:spPr bwMode="auto">
            <a:xfrm>
              <a:off x="5360" y="960"/>
              <a:ext cx="76"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40" name="Oval 12"/>
            <p:cNvSpPr>
              <a:spLocks noChangeArrowheads="1"/>
            </p:cNvSpPr>
            <p:nvPr/>
          </p:nvSpPr>
          <p:spPr bwMode="auto">
            <a:xfrm>
              <a:off x="5136" y="1072"/>
              <a:ext cx="80" cy="7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41" name="Oval 13"/>
            <p:cNvSpPr>
              <a:spLocks noChangeArrowheads="1"/>
            </p:cNvSpPr>
            <p:nvPr/>
          </p:nvSpPr>
          <p:spPr bwMode="auto">
            <a:xfrm>
              <a:off x="5248" y="1072"/>
              <a:ext cx="79" cy="7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42" name="Oval 14"/>
            <p:cNvSpPr>
              <a:spLocks noChangeArrowheads="1"/>
            </p:cNvSpPr>
            <p:nvPr/>
          </p:nvSpPr>
          <p:spPr bwMode="auto">
            <a:xfrm>
              <a:off x="5360" y="1072"/>
              <a:ext cx="76" cy="7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43" name="Oval 15"/>
            <p:cNvSpPr>
              <a:spLocks noChangeArrowheads="1"/>
            </p:cNvSpPr>
            <p:nvPr/>
          </p:nvSpPr>
          <p:spPr bwMode="auto">
            <a:xfrm>
              <a:off x="5472" y="1072"/>
              <a:ext cx="73" cy="7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44" name="Oval 16"/>
            <p:cNvSpPr>
              <a:spLocks noChangeArrowheads="1"/>
            </p:cNvSpPr>
            <p:nvPr/>
          </p:nvSpPr>
          <p:spPr bwMode="auto">
            <a:xfrm>
              <a:off x="5136" y="1184"/>
              <a:ext cx="80" cy="73"/>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45" name="Oval 17"/>
            <p:cNvSpPr>
              <a:spLocks noChangeArrowheads="1"/>
            </p:cNvSpPr>
            <p:nvPr/>
          </p:nvSpPr>
          <p:spPr bwMode="auto">
            <a:xfrm>
              <a:off x="5248" y="1184"/>
              <a:ext cx="79" cy="73"/>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46" name="Oval 18"/>
            <p:cNvSpPr>
              <a:spLocks noChangeArrowheads="1"/>
            </p:cNvSpPr>
            <p:nvPr/>
          </p:nvSpPr>
          <p:spPr bwMode="auto">
            <a:xfrm>
              <a:off x="5360" y="1184"/>
              <a:ext cx="76" cy="73"/>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47" name="Oval 19"/>
            <p:cNvSpPr>
              <a:spLocks noChangeArrowheads="1"/>
            </p:cNvSpPr>
            <p:nvPr/>
          </p:nvSpPr>
          <p:spPr bwMode="auto">
            <a:xfrm>
              <a:off x="5472" y="1184"/>
              <a:ext cx="73" cy="73"/>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48" name="Oval 20"/>
            <p:cNvSpPr>
              <a:spLocks noChangeArrowheads="1"/>
            </p:cNvSpPr>
            <p:nvPr/>
          </p:nvSpPr>
          <p:spPr bwMode="auto">
            <a:xfrm>
              <a:off x="5584" y="1184"/>
              <a:ext cx="80" cy="73"/>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49"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50" name="Oval 22"/>
            <p:cNvSpPr>
              <a:spLocks noChangeArrowheads="1"/>
            </p:cNvSpPr>
            <p:nvPr/>
          </p:nvSpPr>
          <p:spPr bwMode="auto">
            <a:xfrm>
              <a:off x="5248"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51" name="Oval 23"/>
            <p:cNvSpPr>
              <a:spLocks noChangeArrowheads="1"/>
            </p:cNvSpPr>
            <p:nvPr/>
          </p:nvSpPr>
          <p:spPr bwMode="auto">
            <a:xfrm>
              <a:off x="5360" y="1296"/>
              <a:ext cx="76"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52" name="Oval 24"/>
            <p:cNvSpPr>
              <a:spLocks noChangeArrowheads="1"/>
            </p:cNvSpPr>
            <p:nvPr/>
          </p:nvSpPr>
          <p:spPr bwMode="auto">
            <a:xfrm>
              <a:off x="5472" y="1296"/>
              <a:ext cx="73"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53"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54" name="Oval 26"/>
            <p:cNvSpPr>
              <a:spLocks noChangeArrowheads="1"/>
            </p:cNvSpPr>
            <p:nvPr/>
          </p:nvSpPr>
          <p:spPr bwMode="auto">
            <a:xfrm>
              <a:off x="5248" y="1408"/>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55" name="Oval 27"/>
            <p:cNvSpPr>
              <a:spLocks noChangeArrowheads="1"/>
            </p:cNvSpPr>
            <p:nvPr/>
          </p:nvSpPr>
          <p:spPr bwMode="auto">
            <a:xfrm>
              <a:off x="5360" y="1408"/>
              <a:ext cx="76"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56" name="Oval 28"/>
            <p:cNvSpPr>
              <a:spLocks noChangeArrowheads="1"/>
            </p:cNvSpPr>
            <p:nvPr/>
          </p:nvSpPr>
          <p:spPr bwMode="auto">
            <a:xfrm>
              <a:off x="5472" y="1408"/>
              <a:ext cx="73"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57"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58" name="Oval 30"/>
            <p:cNvSpPr>
              <a:spLocks noChangeArrowheads="1"/>
            </p:cNvSpPr>
            <p:nvPr/>
          </p:nvSpPr>
          <p:spPr bwMode="auto">
            <a:xfrm>
              <a:off x="5136" y="1520"/>
              <a:ext cx="80"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59" name="Oval 31"/>
            <p:cNvSpPr>
              <a:spLocks noChangeArrowheads="1"/>
            </p:cNvSpPr>
            <p:nvPr/>
          </p:nvSpPr>
          <p:spPr bwMode="auto">
            <a:xfrm>
              <a:off x="5248"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60" name="Oval 32"/>
            <p:cNvSpPr>
              <a:spLocks noChangeArrowheads="1"/>
            </p:cNvSpPr>
            <p:nvPr/>
          </p:nvSpPr>
          <p:spPr bwMode="auto">
            <a:xfrm>
              <a:off x="5360" y="1520"/>
              <a:ext cx="76"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61" name="Oval 33"/>
            <p:cNvSpPr>
              <a:spLocks noChangeArrowheads="1"/>
            </p:cNvSpPr>
            <p:nvPr/>
          </p:nvSpPr>
          <p:spPr bwMode="auto">
            <a:xfrm>
              <a:off x="5472" y="1520"/>
              <a:ext cx="73"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62" name="Oval 34"/>
            <p:cNvSpPr>
              <a:spLocks noChangeArrowheads="1"/>
            </p:cNvSpPr>
            <p:nvPr/>
          </p:nvSpPr>
          <p:spPr bwMode="auto">
            <a:xfrm>
              <a:off x="5136" y="1632"/>
              <a:ext cx="80" cy="75"/>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63" name="Oval 35"/>
            <p:cNvSpPr>
              <a:spLocks noChangeArrowheads="1"/>
            </p:cNvSpPr>
            <p:nvPr/>
          </p:nvSpPr>
          <p:spPr bwMode="auto">
            <a:xfrm>
              <a:off x="5248" y="1632"/>
              <a:ext cx="79" cy="75"/>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64" name="Oval 36"/>
            <p:cNvSpPr>
              <a:spLocks noChangeArrowheads="1"/>
            </p:cNvSpPr>
            <p:nvPr/>
          </p:nvSpPr>
          <p:spPr bwMode="auto">
            <a:xfrm>
              <a:off x="5360" y="1632"/>
              <a:ext cx="76" cy="75"/>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65" name="Oval 37"/>
            <p:cNvSpPr>
              <a:spLocks noChangeArrowheads="1"/>
            </p:cNvSpPr>
            <p:nvPr/>
          </p:nvSpPr>
          <p:spPr bwMode="auto">
            <a:xfrm>
              <a:off x="5472" y="1632"/>
              <a:ext cx="73" cy="75"/>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66" name="Oval 38"/>
            <p:cNvSpPr>
              <a:spLocks noChangeArrowheads="1"/>
            </p:cNvSpPr>
            <p:nvPr/>
          </p:nvSpPr>
          <p:spPr bwMode="auto">
            <a:xfrm>
              <a:off x="5248"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sp>
          <p:nvSpPr>
            <p:cNvPr id="1067" name="Oval 39"/>
            <p:cNvSpPr>
              <a:spLocks noChangeArrowheads="1"/>
            </p:cNvSpPr>
            <p:nvPr/>
          </p:nvSpPr>
          <p:spPr bwMode="auto">
            <a:xfrm>
              <a:off x="5472" y="1744"/>
              <a:ext cx="73"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cs typeface="+mn-cs"/>
              </a:endParaRPr>
            </a:p>
          </p:txBody>
        </p:sp>
      </p:grpSp>
      <p:sp>
        <p:nvSpPr>
          <p:cNvPr id="1033" name="Line 41"/>
          <p:cNvSpPr>
            <a:spLocks noChangeShapeType="1"/>
          </p:cNvSpPr>
          <p:nvPr/>
        </p:nvSpPr>
        <p:spPr bwMode="auto">
          <a:xfrm>
            <a:off x="457200" y="1447800"/>
            <a:ext cx="853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 name="Line 43"/>
          <p:cNvSpPr>
            <a:spLocks noChangeShapeType="1"/>
          </p:cNvSpPr>
          <p:nvPr/>
        </p:nvSpPr>
        <p:spPr bwMode="auto">
          <a:xfrm>
            <a:off x="457200" y="1447800"/>
            <a:ext cx="853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035" name="Picture 42" descr="Picture 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121400"/>
            <a:ext cx="13716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iming>
    <p:tnLst>
      <p:par>
        <p:cTn id="1" dur="indefinite" restart="never" nodeType="tmRoot"/>
      </p:par>
    </p:tnLst>
  </p:timing>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pitchFamily="34" charset="0"/>
        </a:defRPr>
      </a:lvl2pPr>
      <a:lvl3pPr algn="l" rtl="0" eaLnBrk="0" fontAlgn="base" hangingPunct="0">
        <a:spcBef>
          <a:spcPct val="0"/>
        </a:spcBef>
        <a:spcAft>
          <a:spcPct val="0"/>
        </a:spcAft>
        <a:defRPr sz="3900" b="1">
          <a:solidFill>
            <a:schemeClr val="tx2"/>
          </a:solidFill>
          <a:latin typeface="Arial" pitchFamily="34" charset="0"/>
        </a:defRPr>
      </a:lvl3pPr>
      <a:lvl4pPr algn="l" rtl="0" eaLnBrk="0" fontAlgn="base" hangingPunct="0">
        <a:spcBef>
          <a:spcPct val="0"/>
        </a:spcBef>
        <a:spcAft>
          <a:spcPct val="0"/>
        </a:spcAft>
        <a:defRPr sz="3900" b="1">
          <a:solidFill>
            <a:schemeClr val="tx2"/>
          </a:solidFill>
          <a:latin typeface="Arial" pitchFamily="34" charset="0"/>
        </a:defRPr>
      </a:lvl4pPr>
      <a:lvl5pPr algn="l" rtl="0" eaLnBrk="0" fontAlgn="base" hangingPunct="0">
        <a:spcBef>
          <a:spcPct val="0"/>
        </a:spcBef>
        <a:spcAft>
          <a:spcPct val="0"/>
        </a:spcAft>
        <a:defRPr sz="3900" b="1">
          <a:solidFill>
            <a:schemeClr val="tx2"/>
          </a:solidFill>
          <a:latin typeface="Arial" pitchFamily="34" charset="0"/>
        </a:defRPr>
      </a:lvl5pPr>
      <a:lvl6pPr marL="457200" algn="l" rtl="0" fontAlgn="base">
        <a:spcBef>
          <a:spcPct val="0"/>
        </a:spcBef>
        <a:spcAft>
          <a:spcPct val="0"/>
        </a:spcAft>
        <a:defRPr sz="3900" b="1">
          <a:solidFill>
            <a:schemeClr val="tx2"/>
          </a:solidFill>
          <a:latin typeface="Arial" pitchFamily="34" charset="0"/>
        </a:defRPr>
      </a:lvl6pPr>
      <a:lvl7pPr marL="914400" algn="l" rtl="0" fontAlgn="base">
        <a:spcBef>
          <a:spcPct val="0"/>
        </a:spcBef>
        <a:spcAft>
          <a:spcPct val="0"/>
        </a:spcAft>
        <a:defRPr sz="3900" b="1">
          <a:solidFill>
            <a:schemeClr val="tx2"/>
          </a:solidFill>
          <a:latin typeface="Arial" pitchFamily="34" charset="0"/>
        </a:defRPr>
      </a:lvl7pPr>
      <a:lvl8pPr marL="1371600" algn="l" rtl="0" fontAlgn="base">
        <a:spcBef>
          <a:spcPct val="0"/>
        </a:spcBef>
        <a:spcAft>
          <a:spcPct val="0"/>
        </a:spcAft>
        <a:defRPr sz="3900" b="1">
          <a:solidFill>
            <a:schemeClr val="tx2"/>
          </a:solidFill>
          <a:latin typeface="Arial" pitchFamily="34" charset="0"/>
        </a:defRPr>
      </a:lvl8pPr>
      <a:lvl9pPr marL="1828800" algn="l" rtl="0" fontAlgn="base">
        <a:spcBef>
          <a:spcPct val="0"/>
        </a:spcBef>
        <a:spcAft>
          <a:spcPct val="0"/>
        </a:spcAft>
        <a:defRPr sz="3900" b="1">
          <a:solidFill>
            <a:schemeClr val="tx2"/>
          </a:solidFill>
          <a:latin typeface="Arial" pitchFamily="34" charset="0"/>
        </a:defRPr>
      </a:lvl9pPr>
    </p:titleStyle>
    <p:bodyStyle>
      <a:lvl1pPr marL="342900" indent="-342900" algn="l" rtl="0" eaLnBrk="0" fontAlgn="base" hangingPunct="0">
        <a:spcBef>
          <a:spcPct val="20000"/>
        </a:spcBef>
        <a:spcAft>
          <a:spcPct val="0"/>
        </a:spcAft>
        <a:buClr>
          <a:schemeClr val="folHlink"/>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folHlink"/>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folHlink"/>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7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7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7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7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531F5E29-DCC2-470E-B983-A502F1391003}" type="datetimeFigureOut">
              <a:rPr lang="en-US" b="0" smtClean="0">
                <a:solidFill>
                  <a:prstClr val="black">
                    <a:tint val="75000"/>
                  </a:prstClr>
                </a:solidFill>
                <a:latin typeface="Calibri"/>
              </a:rPr>
              <a:pPr fontAlgn="auto">
                <a:spcBef>
                  <a:spcPts val="0"/>
                </a:spcBef>
                <a:spcAft>
                  <a:spcPts val="0"/>
                </a:spcAft>
              </a:pPr>
              <a:t>4/10/2014</a:t>
            </a:fld>
            <a:endParaRPr lang="en-US" b="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b="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4F852FA7-5740-4B87-A216-A487420ABB73}" type="slidenum">
              <a:rPr lang="en-US" b="0" smtClean="0">
                <a:solidFill>
                  <a:prstClr val="black">
                    <a:tint val="75000"/>
                  </a:prstClr>
                </a:solidFill>
                <a:latin typeface="Calibri"/>
              </a:rPr>
              <a:pPr fontAlgn="auto">
                <a:spcBef>
                  <a:spcPts val="0"/>
                </a:spcBef>
                <a:spcAft>
                  <a:spcPts val="0"/>
                </a:spcAft>
              </a:pPr>
              <a:t>‹#›</a:t>
            </a:fld>
            <a:endParaRPr lang="en-US" b="0">
              <a:solidFill>
                <a:prstClr val="black">
                  <a:tint val="75000"/>
                </a:prstClr>
              </a:solidFill>
              <a:latin typeface="Calibri"/>
            </a:endParaRPr>
          </a:p>
        </p:txBody>
      </p:sp>
    </p:spTree>
    <p:extLst>
      <p:ext uri="{BB962C8B-B14F-4D97-AF65-F5344CB8AC3E}">
        <p14:creationId xmlns:p14="http://schemas.microsoft.com/office/powerpoint/2010/main" val="793519315"/>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24800" y="762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000000"/>
              </a:solidFill>
              <a:latin typeface="Arial" charset="0"/>
              <a:ea typeface="ＭＳ Ｐゴシック" charset="0"/>
              <a:cs typeface="Arial" charset="0"/>
            </a:endParaRPr>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0533"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b="0">
                <a:latin typeface="Arial" pitchFamily="34" charset="0"/>
                <a:ea typeface="+mn-ea"/>
                <a:cs typeface="+mn-cs"/>
              </a:defRPr>
            </a:lvl1pPr>
          </a:lstStyle>
          <a:p>
            <a:pPr>
              <a:defRPr/>
            </a:pPr>
            <a:endParaRPr lang="en-US" altLang="en-US">
              <a:solidFill>
                <a:srgbClr val="000000"/>
              </a:solidFill>
            </a:endParaRPr>
          </a:p>
        </p:txBody>
      </p:sp>
      <p:sp>
        <p:nvSpPr>
          <p:cNvPr id="150534"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b="0">
                <a:latin typeface="Arial" pitchFamily="34" charset="0"/>
                <a:ea typeface="+mn-ea"/>
                <a:cs typeface="+mn-cs"/>
              </a:defRPr>
            </a:lvl1pPr>
          </a:lstStyle>
          <a:p>
            <a:pPr>
              <a:defRPr/>
            </a:pPr>
            <a:endParaRPr lang="en-US" altLang="en-US">
              <a:solidFill>
                <a:srgbClr val="000000"/>
              </a:solidFill>
            </a:endParaRPr>
          </a:p>
        </p:txBody>
      </p:sp>
      <p:sp>
        <p:nvSpPr>
          <p:cNvPr id="150535"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0" smtClean="0">
                <a:cs typeface="Arial" pitchFamily="34" charset="0"/>
              </a:defRPr>
            </a:lvl1pPr>
          </a:lstStyle>
          <a:p>
            <a:pPr>
              <a:defRPr/>
            </a:pPr>
            <a:fld id="{D3914CFA-EA87-4D7F-89A6-DB36A945A18D}" type="slidenum">
              <a:rPr lang="en-US" altLang="en-US">
                <a:solidFill>
                  <a:srgbClr val="000000"/>
                </a:solidFill>
                <a:ea typeface="ＭＳ Ｐゴシック" pitchFamily="34" charset="-128"/>
              </a:rPr>
              <a:pPr>
                <a:defRPr/>
              </a:pPr>
              <a:t>‹#›</a:t>
            </a:fld>
            <a:endParaRPr lang="en-US" altLang="en-US">
              <a:solidFill>
                <a:srgbClr val="000000"/>
              </a:solidFill>
              <a:ea typeface="ＭＳ Ｐゴシック" pitchFamily="34" charset="-128"/>
            </a:endParaRPr>
          </a:p>
        </p:txBody>
      </p:sp>
      <p:grpSp>
        <p:nvGrpSpPr>
          <p:cNvPr id="1032" name="Group 8"/>
          <p:cNvGrpSpPr>
            <a:grpSpLocks/>
          </p:cNvGrpSpPr>
          <p:nvPr/>
        </p:nvGrpSpPr>
        <p:grpSpPr bwMode="auto">
          <a:xfrm>
            <a:off x="8047038" y="76200"/>
            <a:ext cx="792162" cy="1295400"/>
            <a:chOff x="5136" y="960"/>
            <a:chExt cx="528" cy="864"/>
          </a:xfrm>
        </p:grpSpPr>
        <p:sp>
          <p:nvSpPr>
            <p:cNvPr id="1037"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38" name="Oval 10"/>
            <p:cNvSpPr>
              <a:spLocks noChangeArrowheads="1"/>
            </p:cNvSpPr>
            <p:nvPr/>
          </p:nvSpPr>
          <p:spPr bwMode="auto">
            <a:xfrm>
              <a:off x="5248" y="960"/>
              <a:ext cx="79"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39" name="Oval 11"/>
            <p:cNvSpPr>
              <a:spLocks noChangeArrowheads="1"/>
            </p:cNvSpPr>
            <p:nvPr/>
          </p:nvSpPr>
          <p:spPr bwMode="auto">
            <a:xfrm>
              <a:off x="5360" y="960"/>
              <a:ext cx="76"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40" name="Oval 12"/>
            <p:cNvSpPr>
              <a:spLocks noChangeArrowheads="1"/>
            </p:cNvSpPr>
            <p:nvPr/>
          </p:nvSpPr>
          <p:spPr bwMode="auto">
            <a:xfrm>
              <a:off x="5136" y="1072"/>
              <a:ext cx="80" cy="7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41" name="Oval 13"/>
            <p:cNvSpPr>
              <a:spLocks noChangeArrowheads="1"/>
            </p:cNvSpPr>
            <p:nvPr/>
          </p:nvSpPr>
          <p:spPr bwMode="auto">
            <a:xfrm>
              <a:off x="5248" y="1072"/>
              <a:ext cx="79" cy="7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42" name="Oval 14"/>
            <p:cNvSpPr>
              <a:spLocks noChangeArrowheads="1"/>
            </p:cNvSpPr>
            <p:nvPr/>
          </p:nvSpPr>
          <p:spPr bwMode="auto">
            <a:xfrm>
              <a:off x="5360" y="1072"/>
              <a:ext cx="76" cy="7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43" name="Oval 15"/>
            <p:cNvSpPr>
              <a:spLocks noChangeArrowheads="1"/>
            </p:cNvSpPr>
            <p:nvPr/>
          </p:nvSpPr>
          <p:spPr bwMode="auto">
            <a:xfrm>
              <a:off x="5472" y="1072"/>
              <a:ext cx="73" cy="7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44" name="Oval 16"/>
            <p:cNvSpPr>
              <a:spLocks noChangeArrowheads="1"/>
            </p:cNvSpPr>
            <p:nvPr/>
          </p:nvSpPr>
          <p:spPr bwMode="auto">
            <a:xfrm>
              <a:off x="5136" y="1184"/>
              <a:ext cx="80" cy="73"/>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45" name="Oval 17"/>
            <p:cNvSpPr>
              <a:spLocks noChangeArrowheads="1"/>
            </p:cNvSpPr>
            <p:nvPr/>
          </p:nvSpPr>
          <p:spPr bwMode="auto">
            <a:xfrm>
              <a:off x="5248" y="1184"/>
              <a:ext cx="79" cy="73"/>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46" name="Oval 18"/>
            <p:cNvSpPr>
              <a:spLocks noChangeArrowheads="1"/>
            </p:cNvSpPr>
            <p:nvPr/>
          </p:nvSpPr>
          <p:spPr bwMode="auto">
            <a:xfrm>
              <a:off x="5360" y="1184"/>
              <a:ext cx="76" cy="73"/>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47" name="Oval 19"/>
            <p:cNvSpPr>
              <a:spLocks noChangeArrowheads="1"/>
            </p:cNvSpPr>
            <p:nvPr/>
          </p:nvSpPr>
          <p:spPr bwMode="auto">
            <a:xfrm>
              <a:off x="5472" y="1184"/>
              <a:ext cx="73" cy="73"/>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48" name="Oval 20"/>
            <p:cNvSpPr>
              <a:spLocks noChangeArrowheads="1"/>
            </p:cNvSpPr>
            <p:nvPr/>
          </p:nvSpPr>
          <p:spPr bwMode="auto">
            <a:xfrm>
              <a:off x="5584" y="1184"/>
              <a:ext cx="80" cy="73"/>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49"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50" name="Oval 22"/>
            <p:cNvSpPr>
              <a:spLocks noChangeArrowheads="1"/>
            </p:cNvSpPr>
            <p:nvPr/>
          </p:nvSpPr>
          <p:spPr bwMode="auto">
            <a:xfrm>
              <a:off x="5248" y="1296"/>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51" name="Oval 23"/>
            <p:cNvSpPr>
              <a:spLocks noChangeArrowheads="1"/>
            </p:cNvSpPr>
            <p:nvPr/>
          </p:nvSpPr>
          <p:spPr bwMode="auto">
            <a:xfrm>
              <a:off x="5360" y="1296"/>
              <a:ext cx="76"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52" name="Oval 24"/>
            <p:cNvSpPr>
              <a:spLocks noChangeArrowheads="1"/>
            </p:cNvSpPr>
            <p:nvPr/>
          </p:nvSpPr>
          <p:spPr bwMode="auto">
            <a:xfrm>
              <a:off x="5472" y="1296"/>
              <a:ext cx="73"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53"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54" name="Oval 26"/>
            <p:cNvSpPr>
              <a:spLocks noChangeArrowheads="1"/>
            </p:cNvSpPr>
            <p:nvPr/>
          </p:nvSpPr>
          <p:spPr bwMode="auto">
            <a:xfrm>
              <a:off x="5248" y="1408"/>
              <a:ext cx="79"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55" name="Oval 27"/>
            <p:cNvSpPr>
              <a:spLocks noChangeArrowheads="1"/>
            </p:cNvSpPr>
            <p:nvPr/>
          </p:nvSpPr>
          <p:spPr bwMode="auto">
            <a:xfrm>
              <a:off x="5360" y="1408"/>
              <a:ext cx="76"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56" name="Oval 28"/>
            <p:cNvSpPr>
              <a:spLocks noChangeArrowheads="1"/>
            </p:cNvSpPr>
            <p:nvPr/>
          </p:nvSpPr>
          <p:spPr bwMode="auto">
            <a:xfrm>
              <a:off x="5472" y="1408"/>
              <a:ext cx="73"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57"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58" name="Oval 30"/>
            <p:cNvSpPr>
              <a:spLocks noChangeArrowheads="1"/>
            </p:cNvSpPr>
            <p:nvPr/>
          </p:nvSpPr>
          <p:spPr bwMode="auto">
            <a:xfrm>
              <a:off x="5136" y="1520"/>
              <a:ext cx="80" cy="79"/>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59" name="Oval 31"/>
            <p:cNvSpPr>
              <a:spLocks noChangeArrowheads="1"/>
            </p:cNvSpPr>
            <p:nvPr/>
          </p:nvSpPr>
          <p:spPr bwMode="auto">
            <a:xfrm>
              <a:off x="5248" y="1520"/>
              <a:ext cx="79"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60" name="Oval 32"/>
            <p:cNvSpPr>
              <a:spLocks noChangeArrowheads="1"/>
            </p:cNvSpPr>
            <p:nvPr/>
          </p:nvSpPr>
          <p:spPr bwMode="auto">
            <a:xfrm>
              <a:off x="5360" y="1520"/>
              <a:ext cx="76" cy="79"/>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61" name="Oval 33"/>
            <p:cNvSpPr>
              <a:spLocks noChangeArrowheads="1"/>
            </p:cNvSpPr>
            <p:nvPr/>
          </p:nvSpPr>
          <p:spPr bwMode="auto">
            <a:xfrm>
              <a:off x="5472" y="1520"/>
              <a:ext cx="73" cy="79"/>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62" name="Oval 34"/>
            <p:cNvSpPr>
              <a:spLocks noChangeArrowheads="1"/>
            </p:cNvSpPr>
            <p:nvPr/>
          </p:nvSpPr>
          <p:spPr bwMode="auto">
            <a:xfrm>
              <a:off x="5136" y="1632"/>
              <a:ext cx="80" cy="75"/>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63" name="Oval 35"/>
            <p:cNvSpPr>
              <a:spLocks noChangeArrowheads="1"/>
            </p:cNvSpPr>
            <p:nvPr/>
          </p:nvSpPr>
          <p:spPr bwMode="auto">
            <a:xfrm>
              <a:off x="5248" y="1632"/>
              <a:ext cx="79" cy="75"/>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64" name="Oval 36"/>
            <p:cNvSpPr>
              <a:spLocks noChangeArrowheads="1"/>
            </p:cNvSpPr>
            <p:nvPr/>
          </p:nvSpPr>
          <p:spPr bwMode="auto">
            <a:xfrm>
              <a:off x="5360" y="1632"/>
              <a:ext cx="76" cy="75"/>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65" name="Oval 37"/>
            <p:cNvSpPr>
              <a:spLocks noChangeArrowheads="1"/>
            </p:cNvSpPr>
            <p:nvPr/>
          </p:nvSpPr>
          <p:spPr bwMode="auto">
            <a:xfrm>
              <a:off x="5472" y="1632"/>
              <a:ext cx="73" cy="75"/>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66" name="Oval 38"/>
            <p:cNvSpPr>
              <a:spLocks noChangeArrowheads="1"/>
            </p:cNvSpPr>
            <p:nvPr/>
          </p:nvSpPr>
          <p:spPr bwMode="auto">
            <a:xfrm>
              <a:off x="5248" y="1744"/>
              <a:ext cx="79"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sp>
          <p:nvSpPr>
            <p:cNvPr id="1067" name="Oval 39"/>
            <p:cNvSpPr>
              <a:spLocks noChangeArrowheads="1"/>
            </p:cNvSpPr>
            <p:nvPr/>
          </p:nvSpPr>
          <p:spPr bwMode="auto">
            <a:xfrm>
              <a:off x="5472" y="1744"/>
              <a:ext cx="73"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hangingPunct="0">
                <a:defRPr/>
              </a:pPr>
              <a:endParaRPr lang="en-US" altLang="en-US" smtClean="0">
                <a:solidFill>
                  <a:srgbClr val="000000"/>
                </a:solidFill>
              </a:endParaRPr>
            </a:p>
          </p:txBody>
        </p:sp>
      </p:grpSp>
      <p:pic>
        <p:nvPicPr>
          <p:cNvPr id="1033" name="Picture 40" descr="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648325"/>
            <a:ext cx="2249488"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Line 41"/>
          <p:cNvSpPr>
            <a:spLocks noChangeShapeType="1"/>
          </p:cNvSpPr>
          <p:nvPr/>
        </p:nvSpPr>
        <p:spPr bwMode="auto">
          <a:xfrm>
            <a:off x="457200" y="1447800"/>
            <a:ext cx="853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000000"/>
              </a:solidFill>
              <a:latin typeface="Arial" charset="0"/>
              <a:ea typeface="ＭＳ Ｐゴシック" charset="0"/>
              <a:cs typeface="Arial" charset="0"/>
            </a:endParaRPr>
          </a:p>
        </p:txBody>
      </p:sp>
      <p:pic>
        <p:nvPicPr>
          <p:cNvPr id="1035" name="Picture 42" descr="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648325"/>
            <a:ext cx="2249488"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6" name="Line 43"/>
          <p:cNvSpPr>
            <a:spLocks noChangeShapeType="1"/>
          </p:cNvSpPr>
          <p:nvPr/>
        </p:nvSpPr>
        <p:spPr bwMode="auto">
          <a:xfrm>
            <a:off x="457200" y="1447800"/>
            <a:ext cx="853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000000"/>
              </a:solidFill>
              <a:latin typeface="Arial" charset="0"/>
              <a:ea typeface="ＭＳ Ｐゴシック" charset="0"/>
              <a:cs typeface="Arial" charset="0"/>
            </a:endParaRPr>
          </a:p>
        </p:txBody>
      </p:sp>
    </p:spTree>
  </p:cSld>
  <p:clrMap bg1="lt1" tx1="dk1" bg2="lt2" tx2="dk2" accent1="accent1" accent2="accent2" accent3="accent3" accent4="accent4" accent5="accent5" accent6="accent6" hlink="hlink" folHlink="folHlink"/>
  <p:sldLayoutIdLst>
    <p:sldLayoutId id="2147483734" r:id="rId1"/>
  </p:sldLayoutIdLst>
  <p:timing>
    <p:tnLst>
      <p:par>
        <p:cTn id="1" dur="indefinite" restart="never" nodeType="tmRoot"/>
      </p:par>
    </p:tnLst>
  </p:timing>
  <p:hf hdr="0" ftr="0" dt="0"/>
  <p:txStyles>
    <p:titleStyle>
      <a:lvl1pPr algn="l" rtl="0" eaLnBrk="0" fontAlgn="base" hangingPunct="0">
        <a:spcBef>
          <a:spcPct val="0"/>
        </a:spcBef>
        <a:spcAft>
          <a:spcPct val="0"/>
        </a:spcAft>
        <a:defRPr sz="3900" b="1">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900" b="1">
          <a:solidFill>
            <a:schemeClr val="tx2"/>
          </a:solidFill>
          <a:latin typeface="Arial" pitchFamily="34" charset="0"/>
          <a:ea typeface="ＭＳ Ｐゴシック" charset="0"/>
          <a:cs typeface="ＭＳ Ｐゴシック" charset="0"/>
        </a:defRPr>
      </a:lvl2pPr>
      <a:lvl3pPr algn="l" rtl="0" eaLnBrk="0" fontAlgn="base" hangingPunct="0">
        <a:spcBef>
          <a:spcPct val="0"/>
        </a:spcBef>
        <a:spcAft>
          <a:spcPct val="0"/>
        </a:spcAft>
        <a:defRPr sz="3900" b="1">
          <a:solidFill>
            <a:schemeClr val="tx2"/>
          </a:solidFill>
          <a:latin typeface="Arial" pitchFamily="34" charset="0"/>
          <a:ea typeface="ＭＳ Ｐゴシック" charset="0"/>
          <a:cs typeface="ＭＳ Ｐゴシック" charset="0"/>
        </a:defRPr>
      </a:lvl3pPr>
      <a:lvl4pPr algn="l" rtl="0" eaLnBrk="0" fontAlgn="base" hangingPunct="0">
        <a:spcBef>
          <a:spcPct val="0"/>
        </a:spcBef>
        <a:spcAft>
          <a:spcPct val="0"/>
        </a:spcAft>
        <a:defRPr sz="3900" b="1">
          <a:solidFill>
            <a:schemeClr val="tx2"/>
          </a:solidFill>
          <a:latin typeface="Arial" pitchFamily="34" charset="0"/>
          <a:ea typeface="ＭＳ Ｐゴシック" charset="0"/>
          <a:cs typeface="ＭＳ Ｐゴシック" charset="0"/>
        </a:defRPr>
      </a:lvl4pPr>
      <a:lvl5pPr algn="l" rtl="0" eaLnBrk="0" fontAlgn="base" hangingPunct="0">
        <a:spcBef>
          <a:spcPct val="0"/>
        </a:spcBef>
        <a:spcAft>
          <a:spcPct val="0"/>
        </a:spcAft>
        <a:defRPr sz="3900" b="1">
          <a:solidFill>
            <a:schemeClr val="tx2"/>
          </a:solidFill>
          <a:latin typeface="Arial" pitchFamily="34" charset="0"/>
          <a:ea typeface="ＭＳ Ｐゴシック" charset="0"/>
          <a:cs typeface="ＭＳ Ｐゴシック" charset="0"/>
        </a:defRPr>
      </a:lvl5pPr>
      <a:lvl6pPr marL="457200" algn="l" rtl="0" fontAlgn="base">
        <a:spcBef>
          <a:spcPct val="0"/>
        </a:spcBef>
        <a:spcAft>
          <a:spcPct val="0"/>
        </a:spcAft>
        <a:defRPr sz="3900" b="1">
          <a:solidFill>
            <a:schemeClr val="tx2"/>
          </a:solidFill>
          <a:latin typeface="Arial" pitchFamily="34" charset="0"/>
        </a:defRPr>
      </a:lvl6pPr>
      <a:lvl7pPr marL="914400" algn="l" rtl="0" fontAlgn="base">
        <a:spcBef>
          <a:spcPct val="0"/>
        </a:spcBef>
        <a:spcAft>
          <a:spcPct val="0"/>
        </a:spcAft>
        <a:defRPr sz="3900" b="1">
          <a:solidFill>
            <a:schemeClr val="tx2"/>
          </a:solidFill>
          <a:latin typeface="Arial" pitchFamily="34" charset="0"/>
        </a:defRPr>
      </a:lvl7pPr>
      <a:lvl8pPr marL="1371600" algn="l" rtl="0" fontAlgn="base">
        <a:spcBef>
          <a:spcPct val="0"/>
        </a:spcBef>
        <a:spcAft>
          <a:spcPct val="0"/>
        </a:spcAft>
        <a:defRPr sz="3900" b="1">
          <a:solidFill>
            <a:schemeClr val="tx2"/>
          </a:solidFill>
          <a:latin typeface="Arial" pitchFamily="34" charset="0"/>
        </a:defRPr>
      </a:lvl8pPr>
      <a:lvl9pPr marL="1828800" algn="l" rtl="0" fontAlgn="base">
        <a:spcBef>
          <a:spcPct val="0"/>
        </a:spcBef>
        <a:spcAft>
          <a:spcPct val="0"/>
        </a:spcAft>
        <a:defRPr sz="3900" b="1">
          <a:solidFill>
            <a:schemeClr val="tx2"/>
          </a:solidFill>
          <a:latin typeface="Arial" pitchFamily="34" charset="0"/>
        </a:defRPr>
      </a:lvl9pPr>
    </p:titleStyle>
    <p:bodyStyle>
      <a:lvl1pPr marL="342900" indent="-342900" algn="l" rtl="0" eaLnBrk="0" fontAlgn="base" hangingPunct="0">
        <a:spcBef>
          <a:spcPct val="20000"/>
        </a:spcBef>
        <a:spcAft>
          <a:spcPct val="0"/>
        </a:spcAft>
        <a:buClr>
          <a:schemeClr val="folHlink"/>
        </a:buClr>
        <a:buSzPct val="70000"/>
        <a:buFont typeface="Wingdings" pitchFamily="2" charset="2"/>
        <a:buChar char="l"/>
        <a:defRPr sz="3000">
          <a:solidFill>
            <a:schemeClr val="tx1"/>
          </a:solidFill>
          <a:latin typeface="+mn-lt"/>
          <a:ea typeface="ＭＳ Ｐゴシック" charset="0"/>
          <a:cs typeface="ＭＳ Ｐゴシック" charset="0"/>
        </a:defRPr>
      </a:lvl1pPr>
      <a:lvl2pPr marL="692150" indent="-347663" algn="l" rtl="0" eaLnBrk="0" fontAlgn="base" hangingPunct="0">
        <a:spcBef>
          <a:spcPct val="20000"/>
        </a:spcBef>
        <a:spcAft>
          <a:spcPct val="0"/>
        </a:spcAft>
        <a:buClr>
          <a:schemeClr val="folHlink"/>
        </a:buClr>
        <a:buSzPct val="70000"/>
        <a:buFont typeface="Wingdings" pitchFamily="2" charset="2"/>
        <a:buChar char="l"/>
        <a:defRPr sz="2600">
          <a:solidFill>
            <a:schemeClr val="tx1"/>
          </a:solidFill>
          <a:latin typeface="+mn-lt"/>
          <a:ea typeface="ＭＳ Ｐゴシック" charset="0"/>
        </a:defRPr>
      </a:lvl2pPr>
      <a:lvl3pPr marL="987425" indent="-293688" algn="l" rtl="0" eaLnBrk="0" fontAlgn="base" hangingPunct="0">
        <a:spcBef>
          <a:spcPct val="20000"/>
        </a:spcBef>
        <a:spcAft>
          <a:spcPct val="0"/>
        </a:spcAft>
        <a:buClr>
          <a:schemeClr val="folHlink"/>
        </a:buClr>
        <a:buSzPct val="70000"/>
        <a:buFont typeface="Wingdings" pitchFamily="2" charset="2"/>
        <a:buChar char="l"/>
        <a:defRPr sz="2300">
          <a:solidFill>
            <a:schemeClr val="tx1"/>
          </a:solidFill>
          <a:latin typeface="+mn-lt"/>
          <a:ea typeface="ＭＳ Ｐゴシック" charset="0"/>
        </a:defRPr>
      </a:lvl3pPr>
      <a:lvl4pPr marL="1281113" indent="-292100" algn="l" rtl="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mn-lt"/>
          <a:ea typeface="ＭＳ Ｐゴシック" charset="0"/>
        </a:defRPr>
      </a:lvl4pPr>
      <a:lvl5pPr marL="1598613" indent="-315913" algn="l" rtl="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mn-lt"/>
          <a:ea typeface="ＭＳ Ｐゴシック" charset="0"/>
        </a:defRPr>
      </a:lvl5pPr>
      <a:lvl6pPr marL="2055813" indent="-315913" algn="l" rtl="0" fontAlgn="base">
        <a:spcBef>
          <a:spcPct val="20000"/>
        </a:spcBef>
        <a:spcAft>
          <a:spcPct val="0"/>
        </a:spcAft>
        <a:buClr>
          <a:schemeClr val="folHlink"/>
        </a:buClr>
        <a:buSzPct val="7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7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7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7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Microsoft_Excel_97-2003_Worksheet1.xls"/></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9.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7"/>
          <p:cNvSpPr txBox="1">
            <a:spLocks noChangeArrowheads="1"/>
          </p:cNvSpPr>
          <p:nvPr/>
        </p:nvSpPr>
        <p:spPr bwMode="auto">
          <a:xfrm>
            <a:off x="-3175" y="2057400"/>
            <a:ext cx="9161463" cy="70167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en-US" altLang="en-US" sz="4000">
                <a:solidFill>
                  <a:srgbClr val="003366"/>
                </a:solidFill>
                <a:latin typeface="Calibri" pitchFamily="34" charset="0"/>
                <a:ea typeface="MS PGothic" pitchFamily="34" charset="-128"/>
              </a:rPr>
              <a:t>PROMISES</a:t>
            </a:r>
          </a:p>
        </p:txBody>
      </p:sp>
      <p:sp>
        <p:nvSpPr>
          <p:cNvPr id="2051" name="Rectangle 6"/>
          <p:cNvSpPr>
            <a:spLocks noChangeArrowheads="1"/>
          </p:cNvSpPr>
          <p:nvPr/>
        </p:nvSpPr>
        <p:spPr bwMode="auto">
          <a:xfrm>
            <a:off x="0" y="0"/>
            <a:ext cx="9158288" cy="1600200"/>
          </a:xfrm>
          <a:prstGeom prst="rect">
            <a:avLst/>
          </a:prstGeom>
          <a:solidFill>
            <a:srgbClr val="003366"/>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en-US" altLang="en-US" sz="1800" b="0">
              <a:ea typeface="MS PGothic" pitchFamily="34" charset="-128"/>
            </a:endParaRPr>
          </a:p>
        </p:txBody>
      </p:sp>
      <p:pic>
        <p:nvPicPr>
          <p:cNvPr id="2052" name="Picture 4" descr="banner"/>
          <p:cNvPicPr>
            <a:picLocks noChangeAspect="1" noChangeArrowheads="1"/>
          </p:cNvPicPr>
          <p:nvPr/>
        </p:nvPicPr>
        <p:blipFill>
          <a:blip r:embed="rId3">
            <a:extLst>
              <a:ext uri="{28A0092B-C50C-407E-A947-70E740481C1C}">
                <a14:useLocalDpi xmlns:a14="http://schemas.microsoft.com/office/drawing/2010/main" val="0"/>
              </a:ext>
            </a:extLst>
          </a:blip>
          <a:srcRect b="8861"/>
          <a:stretch>
            <a:fillRect/>
          </a:stretch>
        </p:blipFill>
        <p:spPr bwMode="auto">
          <a:xfrm>
            <a:off x="-3175" y="223838"/>
            <a:ext cx="9158288"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ext Box 7"/>
          <p:cNvSpPr txBox="1">
            <a:spLocks noChangeArrowheads="1"/>
          </p:cNvSpPr>
          <p:nvPr/>
        </p:nvSpPr>
        <p:spPr bwMode="auto">
          <a:xfrm>
            <a:off x="-3175" y="3200400"/>
            <a:ext cx="91471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en-US" altLang="en-US" sz="3600">
                <a:solidFill>
                  <a:srgbClr val="003366"/>
                </a:solidFill>
                <a:latin typeface="Calibri" pitchFamily="34" charset="0"/>
                <a:ea typeface="MS PGothic" pitchFamily="34" charset="-128"/>
              </a:rPr>
              <a:t>Dr. Madeleine Biondolillo</a:t>
            </a:r>
          </a:p>
          <a:p>
            <a:pPr algn="ctr" eaLnBrk="1" hangingPunct="1">
              <a:spcBef>
                <a:spcPct val="0"/>
              </a:spcBef>
              <a:buClrTx/>
              <a:buSzTx/>
              <a:buFont typeface="Wingdings" pitchFamily="2" charset="2"/>
              <a:buNone/>
            </a:pPr>
            <a:r>
              <a:rPr lang="en-US" altLang="en-US" sz="2400">
                <a:solidFill>
                  <a:srgbClr val="003366"/>
                </a:solidFill>
                <a:latin typeface="Calibri" pitchFamily="34" charset="0"/>
                <a:ea typeface="MS PGothic" pitchFamily="34" charset="-128"/>
              </a:rPr>
              <a:t>Associate Commissioner, MA Dept. of Public Health</a:t>
            </a:r>
          </a:p>
          <a:p>
            <a:pPr algn="ctr" eaLnBrk="1" hangingPunct="1">
              <a:spcBef>
                <a:spcPct val="0"/>
              </a:spcBef>
              <a:buClrTx/>
              <a:buSzTx/>
              <a:buFontTx/>
              <a:buNone/>
            </a:pPr>
            <a:endParaRPr lang="en-US" altLang="en-US" sz="2400">
              <a:solidFill>
                <a:srgbClr val="003366"/>
              </a:solidFill>
              <a:latin typeface="Calibri" pitchFamily="34" charset="0"/>
              <a:ea typeface="MS PGothic" pitchFamily="34" charset="-128"/>
            </a:endParaRPr>
          </a:p>
        </p:txBody>
      </p:sp>
      <p:sp>
        <p:nvSpPr>
          <p:cNvPr id="2054" name="Rectangle 6"/>
          <p:cNvSpPr>
            <a:spLocks noChangeArrowheads="1"/>
          </p:cNvSpPr>
          <p:nvPr/>
        </p:nvSpPr>
        <p:spPr bwMode="auto">
          <a:xfrm>
            <a:off x="1600200" y="6096000"/>
            <a:ext cx="6629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eaLnBrk="1" hangingPunct="1">
              <a:lnSpc>
                <a:spcPct val="90000"/>
              </a:lnSpc>
              <a:buClrTx/>
              <a:buSzTx/>
              <a:buFontTx/>
              <a:buNone/>
            </a:pPr>
            <a:r>
              <a:rPr lang="en-US" altLang="en-US" sz="1200" b="0" i="1"/>
              <a:t>This project was supported by grant number R18HS019508 from the Agency for Healthcare Research and Quality. The content is solely the responsibility of the authors and does not necessarily represent the official views of the Agency for Healthcare Research and Quality</a:t>
            </a:r>
          </a:p>
        </p:txBody>
      </p:sp>
      <p:sp>
        <p:nvSpPr>
          <p:cNvPr id="2055" name="Text Box 7"/>
          <p:cNvSpPr txBox="1">
            <a:spLocks noChangeArrowheads="1"/>
          </p:cNvSpPr>
          <p:nvPr/>
        </p:nvSpPr>
        <p:spPr bwMode="auto">
          <a:xfrm>
            <a:off x="-3175" y="4941888"/>
            <a:ext cx="9147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en-US" altLang="en-US" sz="2800" i="1">
                <a:solidFill>
                  <a:srgbClr val="003366"/>
                </a:solidFill>
                <a:latin typeface="Calibri" pitchFamily="34" charset="0"/>
                <a:ea typeface="MS PGothic" pitchFamily="34" charset="-128"/>
              </a:rPr>
              <a:t>2014  Patient Safety Forum</a:t>
            </a:r>
          </a:p>
          <a:p>
            <a:pPr algn="ctr" eaLnBrk="1" hangingPunct="1">
              <a:spcBef>
                <a:spcPct val="0"/>
              </a:spcBef>
              <a:buClrTx/>
              <a:buSzTx/>
              <a:buFont typeface="Wingdings" pitchFamily="2" charset="2"/>
              <a:buNone/>
            </a:pPr>
            <a:r>
              <a:rPr lang="en-US" altLang="en-US" sz="2000">
                <a:solidFill>
                  <a:srgbClr val="003366"/>
                </a:solidFill>
                <a:latin typeface="Calibri" pitchFamily="34" charset="0"/>
                <a:ea typeface="MS PGothic" pitchFamily="34" charset="-128"/>
              </a:rPr>
              <a:t>April 7, 2014</a:t>
            </a:r>
            <a:endParaRPr lang="en-US" altLang="en-US" sz="2000" i="1">
              <a:solidFill>
                <a:srgbClr val="003366"/>
              </a:solidFill>
              <a:latin typeface="Calibri" pitchFamily="34" charset="0"/>
              <a:ea typeface="MS PGothic" pitchFamily="34" charset="-128"/>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mtClean="0"/>
              <a:t>Coalition of Partners</a:t>
            </a:r>
          </a:p>
        </p:txBody>
      </p:sp>
      <p:sp>
        <p:nvSpPr>
          <p:cNvPr id="4099" name="Rectangle 3"/>
          <p:cNvSpPr>
            <a:spLocks noGrp="1" noChangeArrowheads="1"/>
          </p:cNvSpPr>
          <p:nvPr>
            <p:ph type="body" idx="1"/>
          </p:nvPr>
        </p:nvSpPr>
        <p:spPr>
          <a:xfrm>
            <a:off x="457200" y="1524000"/>
            <a:ext cx="8229600" cy="4411663"/>
          </a:xfrm>
        </p:spPr>
        <p:txBody>
          <a:bodyPr/>
          <a:lstStyle/>
          <a:p>
            <a:pPr eaLnBrk="1" hangingPunct="1"/>
            <a:r>
              <a:rPr lang="en-US" altLang="en-US" sz="2600" smtClean="0"/>
              <a:t>AHRQ (funder)</a:t>
            </a:r>
          </a:p>
          <a:p>
            <a:pPr eaLnBrk="1" hangingPunct="1"/>
            <a:r>
              <a:rPr lang="en-US" altLang="en-US" sz="2600" smtClean="0"/>
              <a:t>Massachusetts Department of Public Health</a:t>
            </a:r>
          </a:p>
          <a:p>
            <a:pPr eaLnBrk="1" hangingPunct="1"/>
            <a:r>
              <a:rPr lang="en-US" altLang="en-US" sz="2600" smtClean="0"/>
              <a:t>Mass Coalition for the Prevention of Medical Errors</a:t>
            </a:r>
          </a:p>
          <a:p>
            <a:pPr eaLnBrk="1" hangingPunct="1"/>
            <a:r>
              <a:rPr lang="en-US" altLang="en-US" sz="2600" smtClean="0"/>
              <a:t>Brigham and Women’s Hospital</a:t>
            </a:r>
          </a:p>
          <a:p>
            <a:pPr eaLnBrk="1" hangingPunct="1"/>
            <a:r>
              <a:rPr lang="en-US" altLang="en-US" sz="2600" smtClean="0"/>
              <a:t>Institute for Healthcare Improvement </a:t>
            </a:r>
          </a:p>
          <a:p>
            <a:pPr eaLnBrk="1" hangingPunct="1"/>
            <a:r>
              <a:rPr lang="en-US" altLang="en-US" sz="2600" smtClean="0"/>
              <a:t>CRICO and Coverys </a:t>
            </a:r>
          </a:p>
          <a:p>
            <a:pPr eaLnBrk="1" hangingPunct="1"/>
            <a:r>
              <a:rPr lang="en-US" altLang="en-US" sz="2600" smtClean="0"/>
              <a:t>Massachusetts Medical Society</a:t>
            </a:r>
          </a:p>
          <a:p>
            <a:pPr eaLnBrk="1" hangingPunct="1"/>
            <a:r>
              <a:rPr lang="en-US" altLang="en-US" sz="2600" smtClean="0"/>
              <a:t>Healthcare For All </a:t>
            </a:r>
          </a:p>
          <a:p>
            <a:pPr eaLnBrk="1" hangingPunct="1"/>
            <a:r>
              <a:rPr lang="en-US" altLang="en-US" sz="2600" smtClean="0"/>
              <a:t>Harvard Schools of Medicine and Public Health</a:t>
            </a:r>
          </a:p>
          <a:p>
            <a:pPr eaLnBrk="1" hangingPunct="1"/>
            <a:endParaRPr lang="en-US" altLang="en-US" sz="26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idx="4294967295"/>
          </p:nvPr>
        </p:nvSpPr>
        <p:spPr>
          <a:xfrm>
            <a:off x="457200" y="152400"/>
            <a:ext cx="7391400" cy="1295400"/>
          </a:xfrm>
        </p:spPr>
        <p:txBody>
          <a:bodyPr anchor="ctr"/>
          <a:lstStyle/>
          <a:p>
            <a:r>
              <a:rPr lang="en-US" altLang="en-US" sz="3600" smtClean="0"/>
              <a:t>Can small primary care practices improve patient safety?</a:t>
            </a:r>
          </a:p>
        </p:txBody>
      </p:sp>
      <p:sp>
        <p:nvSpPr>
          <p:cNvPr id="3" name="Content Placeholder 2"/>
          <p:cNvSpPr>
            <a:spLocks noGrp="1"/>
          </p:cNvSpPr>
          <p:nvPr>
            <p:ph idx="4294967295"/>
          </p:nvPr>
        </p:nvSpPr>
        <p:spPr>
          <a:xfrm>
            <a:off x="228600" y="1676400"/>
            <a:ext cx="8610600" cy="4648200"/>
          </a:xfrm>
        </p:spPr>
        <p:txBody>
          <a:bodyPr>
            <a:normAutofit fontScale="92500" lnSpcReduction="10000"/>
          </a:bodyPr>
          <a:lstStyle/>
          <a:p>
            <a:pPr marL="0" indent="0">
              <a:buFont typeface="Wingdings" pitchFamily="2" charset="2"/>
              <a:buNone/>
              <a:defRPr/>
            </a:pPr>
            <a:r>
              <a:rPr lang="en-US" sz="2600" dirty="0" smtClean="0">
                <a:cs typeface="Times New Roman" pitchFamily="18" charset="0"/>
              </a:rPr>
              <a:t>PROMISES tests  idea that even small primary care practices,  </a:t>
            </a:r>
          </a:p>
          <a:p>
            <a:pPr lvl="1">
              <a:defRPr/>
            </a:pPr>
            <a:r>
              <a:rPr lang="en-US" sz="2200" dirty="0" smtClean="0">
                <a:cs typeface="Times New Roman" pitchFamily="18" charset="0"/>
              </a:rPr>
              <a:t>with few resources to support change, </a:t>
            </a:r>
          </a:p>
          <a:p>
            <a:pPr lvl="1">
              <a:defRPr/>
            </a:pPr>
            <a:r>
              <a:rPr lang="en-US" sz="2200" dirty="0" smtClean="0">
                <a:cs typeface="Times New Roman" pitchFamily="18" charset="0"/>
              </a:rPr>
              <a:t>can learn the skills and techniques to improve performance in patient safety – “See problem, solve problem” </a:t>
            </a:r>
            <a:endParaRPr lang="en-US" sz="2200" dirty="0">
              <a:cs typeface="Times New Roman" pitchFamily="18" charset="0"/>
            </a:endParaRPr>
          </a:p>
          <a:p>
            <a:pPr lvl="1">
              <a:defRPr/>
            </a:pPr>
            <a:r>
              <a:rPr lang="en-US" sz="2200" dirty="0" smtClean="0">
                <a:cs typeface="Times New Roman" pitchFamily="18" charset="0"/>
              </a:rPr>
              <a:t>and ultimately use that learning to support other improvement work. </a:t>
            </a:r>
          </a:p>
          <a:p>
            <a:pPr marL="344487" lvl="1" indent="0">
              <a:buFont typeface="Wingdings" pitchFamily="2" charset="2"/>
              <a:buNone/>
              <a:defRPr/>
            </a:pPr>
            <a:endParaRPr lang="en-US" sz="2200" dirty="0" smtClean="0">
              <a:cs typeface="Times New Roman" pitchFamily="18" charset="0"/>
            </a:endParaRPr>
          </a:p>
          <a:p>
            <a:pPr marL="0" indent="0">
              <a:buFont typeface="Wingdings" pitchFamily="2" charset="2"/>
              <a:buNone/>
              <a:defRPr/>
            </a:pPr>
            <a:r>
              <a:rPr lang="en-US" altLang="en-US" sz="2800" dirty="0"/>
              <a:t>3+1 = “PROMISES”</a:t>
            </a:r>
            <a:endParaRPr lang="en-US" sz="2800" dirty="0">
              <a:cs typeface="Times New Roman" pitchFamily="18" charset="0"/>
            </a:endParaRPr>
          </a:p>
          <a:p>
            <a:pPr lvl="1" eaLnBrk="1" hangingPunct="1">
              <a:buFont typeface="Wingdings" pitchFamily="2" charset="2"/>
              <a:buNone/>
              <a:defRPr/>
            </a:pPr>
            <a:r>
              <a:rPr lang="en-US" altLang="en-US" sz="2400" dirty="0" smtClean="0"/>
              <a:t>3 key ambulatory safety process areas:</a:t>
            </a:r>
          </a:p>
          <a:p>
            <a:pPr lvl="1" eaLnBrk="1" hangingPunct="1">
              <a:buFont typeface="Wingdings" pitchFamily="2" charset="2"/>
              <a:buNone/>
              <a:defRPr/>
            </a:pPr>
            <a:r>
              <a:rPr lang="en-US" altLang="en-US" sz="2400" dirty="0" smtClean="0"/>
              <a:t>	-Test result management</a:t>
            </a:r>
          </a:p>
          <a:p>
            <a:pPr lvl="1" eaLnBrk="1" hangingPunct="1">
              <a:buFont typeface="Wingdings" pitchFamily="2" charset="2"/>
              <a:buNone/>
              <a:defRPr/>
            </a:pPr>
            <a:r>
              <a:rPr lang="en-US" altLang="en-US" sz="2400" dirty="0" smtClean="0"/>
              <a:t>	-Referral management</a:t>
            </a:r>
          </a:p>
          <a:p>
            <a:pPr lvl="1" eaLnBrk="1" hangingPunct="1">
              <a:buFont typeface="Wingdings" pitchFamily="2" charset="2"/>
              <a:buNone/>
              <a:defRPr/>
            </a:pPr>
            <a:r>
              <a:rPr lang="en-US" altLang="en-US" sz="2400" dirty="0" smtClean="0"/>
              <a:t>	-Medication management </a:t>
            </a:r>
          </a:p>
          <a:p>
            <a:pPr lvl="1" eaLnBrk="1" hangingPunct="1">
              <a:buFont typeface="Wingdings" pitchFamily="2" charset="2"/>
              <a:buNone/>
              <a:defRPr/>
            </a:pPr>
            <a:r>
              <a:rPr lang="en-US" altLang="en-US" sz="2400" dirty="0" smtClean="0"/>
              <a:t>Plus 1 - Overarching communication issues </a:t>
            </a:r>
          </a:p>
          <a:p>
            <a:pPr marL="0" indent="0">
              <a:defRPr/>
            </a:pPr>
            <a:endParaRPr lang="en-US" sz="2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p:cNvSpPr>
          <p:nvPr>
            <p:ph type="title"/>
          </p:nvPr>
        </p:nvSpPr>
        <p:spPr/>
        <p:txBody>
          <a:bodyPr/>
          <a:lstStyle/>
          <a:p>
            <a:r>
              <a:rPr lang="en-US" altLang="en-US" smtClean="0"/>
              <a:t>Successful Teams </a:t>
            </a:r>
          </a:p>
        </p:txBody>
      </p:sp>
      <p:sp>
        <p:nvSpPr>
          <p:cNvPr id="6147" name="Content Placeholder 4"/>
          <p:cNvSpPr>
            <a:spLocks noGrp="1"/>
          </p:cNvSpPr>
          <p:nvPr>
            <p:ph idx="1"/>
          </p:nvPr>
        </p:nvSpPr>
        <p:spPr/>
        <p:txBody>
          <a:bodyPr/>
          <a:lstStyle/>
          <a:p>
            <a:endParaRPr lang="en-US" altLang="en-US" sz="2000" smtClean="0"/>
          </a:p>
          <a:p>
            <a:r>
              <a:rPr lang="en-US" altLang="en-US" smtClean="0"/>
              <a:t>See problems, solve problems</a:t>
            </a:r>
          </a:p>
          <a:p>
            <a:r>
              <a:rPr lang="en-US" altLang="en-US" smtClean="0"/>
              <a:t>Test ideas regularly </a:t>
            </a:r>
          </a:p>
          <a:p>
            <a:r>
              <a:rPr lang="en-US" altLang="en-US" smtClean="0"/>
              <a:t>Engaging a broad team, including partners outside of the practice</a:t>
            </a:r>
          </a:p>
          <a:p>
            <a:endParaRPr lang="en-US" altLang="en-US" smtClean="0"/>
          </a:p>
          <a:p>
            <a:r>
              <a:rPr lang="en-US" altLang="en-US" smtClean="0"/>
              <a:t>These strategies will work even in practices with limited resources.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ChangeArrowheads="1"/>
          </p:cNvSpPr>
          <p:nvPr/>
        </p:nvSpPr>
        <p:spPr bwMode="auto">
          <a:xfrm>
            <a:off x="1066800" y="1595438"/>
            <a:ext cx="7519988"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en-US" altLang="en-US" sz="1600" i="1"/>
              <a:t>“...it was incredibly helpful.”</a:t>
            </a:r>
          </a:p>
          <a:p>
            <a:pPr eaLnBrk="1" hangingPunct="1">
              <a:spcBef>
                <a:spcPct val="0"/>
              </a:spcBef>
              <a:buClrTx/>
              <a:buSzTx/>
              <a:buFontTx/>
              <a:buNone/>
            </a:pPr>
            <a:endParaRPr lang="en-US" altLang="en-US" sz="1600"/>
          </a:p>
          <a:p>
            <a:pPr eaLnBrk="1" hangingPunct="1">
              <a:spcBef>
                <a:spcPct val="0"/>
              </a:spcBef>
              <a:buClrTx/>
              <a:buSzTx/>
              <a:buFontTx/>
              <a:buNone/>
            </a:pPr>
            <a:r>
              <a:rPr lang="en-US" altLang="en-US" sz="1600" i="1"/>
              <a:t>“The PROMISES program works. Attacking it in small fundamental bites, and mapping out the process, and finding out where the actual problems are, is a process that I hope everyone learns.”</a:t>
            </a:r>
          </a:p>
          <a:p>
            <a:pPr eaLnBrk="1" hangingPunct="1">
              <a:spcBef>
                <a:spcPct val="0"/>
              </a:spcBef>
              <a:buClrTx/>
              <a:buSzTx/>
              <a:buFontTx/>
              <a:buNone/>
            </a:pPr>
            <a:endParaRPr lang="en-US" altLang="en-US" sz="1600"/>
          </a:p>
          <a:p>
            <a:pPr eaLnBrk="1" hangingPunct="1">
              <a:spcBef>
                <a:spcPct val="0"/>
              </a:spcBef>
              <a:buClrTx/>
              <a:buSzTx/>
              <a:buFontTx/>
              <a:buNone/>
            </a:pPr>
            <a:r>
              <a:rPr lang="en-US" altLang="en-US" sz="1600" i="1"/>
              <a:t>"As we did it piece by piece…, it really wasn't a lot of time, and the changes we made were so significant….“</a:t>
            </a:r>
          </a:p>
          <a:p>
            <a:pPr eaLnBrk="1" hangingPunct="1">
              <a:spcBef>
                <a:spcPct val="0"/>
              </a:spcBef>
              <a:buClrTx/>
              <a:buSzTx/>
              <a:buFontTx/>
              <a:buNone/>
            </a:pPr>
            <a:endParaRPr lang="en-US" altLang="en-US" sz="1600"/>
          </a:p>
          <a:p>
            <a:pPr eaLnBrk="1" hangingPunct="1">
              <a:spcBef>
                <a:spcPct val="0"/>
              </a:spcBef>
              <a:buClrTx/>
              <a:buSzTx/>
              <a:buFontTx/>
              <a:buNone/>
            </a:pPr>
            <a:r>
              <a:rPr lang="en-US" altLang="en-US" sz="1600" i="1"/>
              <a:t>"…when you look back now, you think, "how did we not do that 18 months ago?“</a:t>
            </a:r>
          </a:p>
          <a:p>
            <a:pPr eaLnBrk="1" hangingPunct="1">
              <a:spcBef>
                <a:spcPct val="0"/>
              </a:spcBef>
              <a:buClrTx/>
              <a:buSzTx/>
              <a:buFontTx/>
              <a:buNone/>
            </a:pPr>
            <a:endParaRPr lang="en-US" altLang="en-US" sz="1600"/>
          </a:p>
          <a:p>
            <a:pPr eaLnBrk="1" hangingPunct="1">
              <a:spcBef>
                <a:spcPct val="0"/>
              </a:spcBef>
              <a:buClrTx/>
              <a:buSzTx/>
              <a:buFontTx/>
              <a:buNone/>
            </a:pPr>
            <a:r>
              <a:rPr lang="en-US" altLang="en-US" sz="1600" i="1"/>
              <a:t>"We were able to conquer things that we did not even know existed...  that is so wonderful and important in my practice, and I am so grateful for it.“</a:t>
            </a:r>
          </a:p>
          <a:p>
            <a:pPr eaLnBrk="1" hangingPunct="1">
              <a:spcBef>
                <a:spcPct val="0"/>
              </a:spcBef>
              <a:buClrTx/>
              <a:buSzTx/>
              <a:buFontTx/>
              <a:buNone/>
            </a:pPr>
            <a:endParaRPr lang="en-US" altLang="en-US" sz="1600"/>
          </a:p>
          <a:p>
            <a:pPr eaLnBrk="1" hangingPunct="1">
              <a:spcBef>
                <a:spcPct val="0"/>
              </a:spcBef>
              <a:buClrTx/>
              <a:buSzTx/>
              <a:buFontTx/>
              <a:buNone/>
            </a:pPr>
            <a:r>
              <a:rPr lang="en-US" altLang="en-US" sz="1600" i="1"/>
              <a:t>"I think the number one [benefit] was being more aware of the fact that there are areas to change, and number two was this idea of small tests of change can start small. And number three is going back and looking at the change, measuring it and testing it by asking -- did your hypothesis actually work?"</a:t>
            </a:r>
            <a:endParaRPr lang="en-US" altLang="en-US" sz="1600"/>
          </a:p>
        </p:txBody>
      </p:sp>
      <p:sp>
        <p:nvSpPr>
          <p:cNvPr id="2" name="TextBox 1"/>
          <p:cNvSpPr txBox="1"/>
          <p:nvPr/>
        </p:nvSpPr>
        <p:spPr>
          <a:xfrm>
            <a:off x="862013" y="561975"/>
            <a:ext cx="6300787" cy="646113"/>
          </a:xfrm>
          <a:prstGeom prst="rect">
            <a:avLst/>
          </a:prstGeom>
          <a:noFill/>
        </p:spPr>
        <p:txBody>
          <a:bodyPr>
            <a:spAutoFit/>
          </a:bodyPr>
          <a:lstStyle/>
          <a:p>
            <a:pPr eaLnBrk="0" hangingPunct="0">
              <a:defRPr/>
            </a:pPr>
            <a:r>
              <a:rPr lang="en-US" sz="3600" dirty="0">
                <a:solidFill>
                  <a:schemeClr val="tx2"/>
                </a:solidFill>
                <a:latin typeface="+mj-lt"/>
                <a:ea typeface="+mj-ea"/>
                <a:cs typeface="+mj-cs"/>
              </a:rPr>
              <a:t>Hearing from the practices: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p:cNvSpPr>
            <a:spLocks noGrp="1"/>
          </p:cNvSpPr>
          <p:nvPr>
            <p:ph type="title"/>
          </p:nvPr>
        </p:nvSpPr>
        <p:spPr/>
        <p:txBody>
          <a:bodyPr/>
          <a:lstStyle/>
          <a:p>
            <a:r>
              <a:rPr lang="en-US" altLang="en-US" smtClean="0"/>
              <a:t>Today’s Panel</a:t>
            </a:r>
          </a:p>
        </p:txBody>
      </p:sp>
      <p:sp>
        <p:nvSpPr>
          <p:cNvPr id="5" name="Content Placeholder 4"/>
          <p:cNvSpPr>
            <a:spLocks noGrp="1"/>
          </p:cNvSpPr>
          <p:nvPr>
            <p:ph idx="1"/>
          </p:nvPr>
        </p:nvSpPr>
        <p:spPr>
          <a:xfrm>
            <a:off x="914400" y="1447800"/>
            <a:ext cx="6629400" cy="4800600"/>
          </a:xfrm>
        </p:spPr>
        <p:txBody>
          <a:bodyPr>
            <a:normAutofit fontScale="70000" lnSpcReduction="20000"/>
          </a:bodyPr>
          <a:lstStyle/>
          <a:p>
            <a:pPr marL="0" indent="0">
              <a:buFont typeface="Wingdings" pitchFamily="2" charset="2"/>
              <a:buNone/>
              <a:defRPr/>
            </a:pPr>
            <a:endParaRPr lang="en-US" sz="2100" b="1" dirty="0" smtClean="0"/>
          </a:p>
          <a:p>
            <a:pPr marL="0" indent="0">
              <a:buFont typeface="Wingdings" pitchFamily="2" charset="2"/>
              <a:buNone/>
              <a:defRPr/>
            </a:pPr>
            <a:r>
              <a:rPr lang="en-US" b="1" dirty="0" smtClean="0"/>
              <a:t>Nicholas </a:t>
            </a:r>
            <a:r>
              <a:rPr lang="en-US" b="1" dirty="0"/>
              <a:t>Leydon, MPH</a:t>
            </a:r>
            <a:endParaRPr lang="en-US" dirty="0"/>
          </a:p>
          <a:p>
            <a:pPr lvl="1">
              <a:defRPr/>
            </a:pPr>
            <a:r>
              <a:rPr lang="en-US" sz="1900" dirty="0"/>
              <a:t>PROMISES Project Director, MA Department of Public </a:t>
            </a:r>
            <a:r>
              <a:rPr lang="en-US" sz="1900" dirty="0" smtClean="0"/>
              <a:t>Health</a:t>
            </a:r>
          </a:p>
          <a:p>
            <a:pPr lvl="1">
              <a:defRPr/>
            </a:pPr>
            <a:endParaRPr lang="en-US" sz="1800" dirty="0" smtClean="0"/>
          </a:p>
          <a:p>
            <a:pPr marL="0" indent="0">
              <a:buFont typeface="Wingdings" pitchFamily="2" charset="2"/>
              <a:buNone/>
              <a:defRPr/>
            </a:pPr>
            <a:r>
              <a:rPr lang="en-US" b="1" dirty="0" smtClean="0"/>
              <a:t>Peter </a:t>
            </a:r>
            <a:r>
              <a:rPr lang="en-US" b="1" dirty="0"/>
              <a:t>Barker, </a:t>
            </a:r>
            <a:r>
              <a:rPr lang="en-US" b="1" dirty="0" smtClean="0"/>
              <a:t>MD</a:t>
            </a:r>
            <a:endParaRPr lang="en-US" dirty="0"/>
          </a:p>
          <a:p>
            <a:pPr lvl="1">
              <a:defRPr/>
            </a:pPr>
            <a:r>
              <a:rPr lang="en-US" sz="2200" i="1" dirty="0" smtClean="0"/>
              <a:t>Primary </a:t>
            </a:r>
            <a:r>
              <a:rPr lang="en-US" sz="2200" i="1" dirty="0"/>
              <a:t>Care Physician, Doctors Practice, </a:t>
            </a:r>
            <a:r>
              <a:rPr lang="en-US" sz="2200" i="1" dirty="0" smtClean="0"/>
              <a:t>Swampscott</a:t>
            </a:r>
          </a:p>
          <a:p>
            <a:pPr lvl="1">
              <a:defRPr/>
            </a:pPr>
            <a:endParaRPr lang="en-US" sz="1800" dirty="0"/>
          </a:p>
          <a:p>
            <a:pPr marL="0" indent="0">
              <a:buFont typeface="Wingdings" pitchFamily="2" charset="2"/>
              <a:buNone/>
              <a:defRPr/>
            </a:pPr>
            <a:r>
              <a:rPr lang="en-US" b="1" dirty="0"/>
              <a:t>Damian </a:t>
            </a:r>
            <a:r>
              <a:rPr lang="en-US" b="1" dirty="0" err="1"/>
              <a:t>Folch</a:t>
            </a:r>
            <a:r>
              <a:rPr lang="en-US" b="1" dirty="0"/>
              <a:t>, </a:t>
            </a:r>
            <a:r>
              <a:rPr lang="en-US" b="1" dirty="0" smtClean="0"/>
              <a:t>MD</a:t>
            </a:r>
          </a:p>
          <a:p>
            <a:pPr lvl="1">
              <a:defRPr/>
            </a:pPr>
            <a:r>
              <a:rPr lang="en-US" sz="2200" i="1" dirty="0" smtClean="0"/>
              <a:t>Primary </a:t>
            </a:r>
            <a:r>
              <a:rPr lang="en-US" sz="2200" i="1" dirty="0"/>
              <a:t>Care Physician, Family Practice, </a:t>
            </a:r>
            <a:r>
              <a:rPr lang="en-US" sz="2200" i="1" dirty="0" smtClean="0"/>
              <a:t>Chelmsford</a:t>
            </a:r>
          </a:p>
          <a:p>
            <a:pPr lvl="1">
              <a:defRPr/>
            </a:pPr>
            <a:endParaRPr lang="en-US" sz="1800" i="1" dirty="0"/>
          </a:p>
          <a:p>
            <a:pPr marL="0" indent="0">
              <a:buFont typeface="Wingdings" pitchFamily="2" charset="2"/>
              <a:buNone/>
              <a:defRPr/>
            </a:pPr>
            <a:r>
              <a:rPr lang="en-US" b="1" dirty="0"/>
              <a:t>Lorraine </a:t>
            </a:r>
            <a:r>
              <a:rPr lang="en-US" b="1" dirty="0" err="1" smtClean="0"/>
              <a:t>Kanelos</a:t>
            </a:r>
            <a:endParaRPr lang="en-US" b="1" dirty="0" smtClean="0"/>
          </a:p>
          <a:p>
            <a:pPr lvl="1">
              <a:defRPr/>
            </a:pPr>
            <a:r>
              <a:rPr lang="en-US" sz="2200" i="1" dirty="0" smtClean="0"/>
              <a:t>Practice </a:t>
            </a:r>
            <a:r>
              <a:rPr lang="en-US" sz="2200" i="1" dirty="0"/>
              <a:t>Manager, North Shore Physicians Group, </a:t>
            </a:r>
            <a:r>
              <a:rPr lang="en-US" sz="2200" i="1" dirty="0" smtClean="0"/>
              <a:t>Beverly</a:t>
            </a:r>
          </a:p>
          <a:p>
            <a:pPr lvl="1">
              <a:defRPr/>
            </a:pPr>
            <a:endParaRPr lang="en-US" sz="2000" i="1" dirty="0"/>
          </a:p>
          <a:p>
            <a:pPr marL="0" indent="0">
              <a:buFont typeface="Wingdings" pitchFamily="2" charset="2"/>
              <a:buNone/>
              <a:defRPr/>
            </a:pPr>
            <a:r>
              <a:rPr lang="en-US" b="1" dirty="0" smtClean="0"/>
              <a:t>Sara </a:t>
            </a:r>
            <a:r>
              <a:rPr lang="en-US" b="1" dirty="0"/>
              <a:t>Singer, </a:t>
            </a:r>
            <a:r>
              <a:rPr lang="en-US" b="1" dirty="0" smtClean="0"/>
              <a:t>MBA, PhD</a:t>
            </a:r>
          </a:p>
          <a:p>
            <a:pPr lvl="1">
              <a:defRPr/>
            </a:pPr>
            <a:r>
              <a:rPr lang="en-US" sz="1900" dirty="0" smtClean="0"/>
              <a:t>Associate </a:t>
            </a:r>
            <a:r>
              <a:rPr lang="en-US" sz="1900" dirty="0"/>
              <a:t>Professor, Harvard School of Public </a:t>
            </a:r>
            <a:r>
              <a:rPr lang="en-US" sz="1900" dirty="0" smtClean="0"/>
              <a:t>Health</a:t>
            </a:r>
          </a:p>
          <a:p>
            <a:pPr lvl="1">
              <a:defRPr/>
            </a:pPr>
            <a:endParaRPr lang="en-US" sz="2000" dirty="0"/>
          </a:p>
          <a:p>
            <a:pPr marL="0" indent="0">
              <a:buFont typeface="Wingdings" pitchFamily="2" charset="2"/>
              <a:buNone/>
              <a:defRPr/>
            </a:pPr>
            <a:r>
              <a:rPr lang="en-US" b="1" dirty="0"/>
              <a:t>Gordon Schiff, </a:t>
            </a:r>
            <a:r>
              <a:rPr lang="en-US" b="1" dirty="0" smtClean="0"/>
              <a:t>MD</a:t>
            </a:r>
          </a:p>
          <a:p>
            <a:pPr lvl="1">
              <a:defRPr/>
            </a:pPr>
            <a:r>
              <a:rPr lang="en-US" sz="1900" dirty="0" smtClean="0"/>
              <a:t>Associate </a:t>
            </a:r>
            <a:r>
              <a:rPr lang="en-US" sz="1900" dirty="0"/>
              <a:t>Director, Center for Patient Safety Research and Practice, Brigham and Women’s Hospital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7"/>
          <p:cNvSpPr txBox="1">
            <a:spLocks noChangeArrowheads="1"/>
          </p:cNvSpPr>
          <p:nvPr/>
        </p:nvSpPr>
        <p:spPr bwMode="auto">
          <a:xfrm>
            <a:off x="-3175" y="2057400"/>
            <a:ext cx="9161463" cy="70167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en-US" altLang="en-US" sz="4000">
                <a:solidFill>
                  <a:srgbClr val="003366"/>
                </a:solidFill>
                <a:latin typeface="Calibri" pitchFamily="34" charset="0"/>
                <a:ea typeface="MS PGothic" pitchFamily="34" charset="-128"/>
              </a:rPr>
              <a:t>PROMISES</a:t>
            </a:r>
          </a:p>
        </p:txBody>
      </p:sp>
      <p:sp>
        <p:nvSpPr>
          <p:cNvPr id="9219" name="Rectangle 6"/>
          <p:cNvSpPr>
            <a:spLocks noChangeArrowheads="1"/>
          </p:cNvSpPr>
          <p:nvPr/>
        </p:nvSpPr>
        <p:spPr bwMode="auto">
          <a:xfrm>
            <a:off x="0" y="0"/>
            <a:ext cx="9158288" cy="1600200"/>
          </a:xfrm>
          <a:prstGeom prst="rect">
            <a:avLst/>
          </a:prstGeom>
          <a:solidFill>
            <a:srgbClr val="003366"/>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en-US" altLang="en-US" sz="1800" b="0">
              <a:ea typeface="MS PGothic" pitchFamily="34" charset="-128"/>
            </a:endParaRPr>
          </a:p>
        </p:txBody>
      </p:sp>
      <p:pic>
        <p:nvPicPr>
          <p:cNvPr id="9220" name="Picture 4" descr="banner"/>
          <p:cNvPicPr>
            <a:picLocks noChangeAspect="1" noChangeArrowheads="1"/>
          </p:cNvPicPr>
          <p:nvPr/>
        </p:nvPicPr>
        <p:blipFill>
          <a:blip r:embed="rId3">
            <a:extLst>
              <a:ext uri="{28A0092B-C50C-407E-A947-70E740481C1C}">
                <a14:useLocalDpi xmlns:a14="http://schemas.microsoft.com/office/drawing/2010/main" val="0"/>
              </a:ext>
            </a:extLst>
          </a:blip>
          <a:srcRect b="8861"/>
          <a:stretch>
            <a:fillRect/>
          </a:stretch>
        </p:blipFill>
        <p:spPr bwMode="auto">
          <a:xfrm>
            <a:off x="-3175" y="223838"/>
            <a:ext cx="9158288"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Text Box 7"/>
          <p:cNvSpPr txBox="1">
            <a:spLocks noChangeArrowheads="1"/>
          </p:cNvSpPr>
          <p:nvPr/>
        </p:nvSpPr>
        <p:spPr bwMode="auto">
          <a:xfrm>
            <a:off x="-3175" y="3200400"/>
            <a:ext cx="91471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en-US" altLang="en-US" sz="3600">
                <a:solidFill>
                  <a:srgbClr val="003366"/>
                </a:solidFill>
                <a:latin typeface="Calibri" pitchFamily="34" charset="0"/>
                <a:ea typeface="MS PGothic" pitchFamily="34" charset="-128"/>
              </a:rPr>
              <a:t>Nicholas Leydon, MPH</a:t>
            </a:r>
          </a:p>
          <a:p>
            <a:pPr algn="ctr" eaLnBrk="1" hangingPunct="1">
              <a:spcBef>
                <a:spcPct val="0"/>
              </a:spcBef>
              <a:buClrTx/>
              <a:buSzTx/>
              <a:buFont typeface="Wingdings" pitchFamily="2" charset="2"/>
              <a:buNone/>
            </a:pPr>
            <a:r>
              <a:rPr lang="en-US" altLang="en-US" sz="2400">
                <a:solidFill>
                  <a:srgbClr val="003366"/>
                </a:solidFill>
                <a:latin typeface="Calibri" pitchFamily="34" charset="0"/>
                <a:ea typeface="MS PGothic" pitchFamily="34" charset="-128"/>
              </a:rPr>
              <a:t>Director and Improvement Advisor</a:t>
            </a:r>
          </a:p>
          <a:p>
            <a:pPr algn="ctr" eaLnBrk="1" hangingPunct="1">
              <a:spcBef>
                <a:spcPct val="0"/>
              </a:spcBef>
              <a:buClrTx/>
              <a:buSzTx/>
              <a:buFont typeface="Wingdings" pitchFamily="2" charset="2"/>
              <a:buNone/>
            </a:pPr>
            <a:r>
              <a:rPr lang="en-US" altLang="en-US" sz="2400">
                <a:solidFill>
                  <a:srgbClr val="003366"/>
                </a:solidFill>
                <a:latin typeface="Calibri" pitchFamily="34" charset="0"/>
                <a:ea typeface="MS PGothic" pitchFamily="34" charset="-128"/>
              </a:rPr>
              <a:t>MA Dept. of Public Health</a:t>
            </a:r>
          </a:p>
          <a:p>
            <a:pPr algn="ctr" eaLnBrk="1" hangingPunct="1">
              <a:spcBef>
                <a:spcPct val="0"/>
              </a:spcBef>
              <a:buClrTx/>
              <a:buSzTx/>
              <a:buFontTx/>
              <a:buNone/>
            </a:pPr>
            <a:endParaRPr lang="en-US" altLang="en-US" sz="2400">
              <a:solidFill>
                <a:srgbClr val="003366"/>
              </a:solidFill>
              <a:latin typeface="Calibri" pitchFamily="34" charset="0"/>
              <a:ea typeface="MS PGothic" pitchFamily="34" charset="-128"/>
            </a:endParaRPr>
          </a:p>
        </p:txBody>
      </p:sp>
      <p:sp>
        <p:nvSpPr>
          <p:cNvPr id="9222" name="Rectangle 6"/>
          <p:cNvSpPr>
            <a:spLocks noChangeArrowheads="1"/>
          </p:cNvSpPr>
          <p:nvPr/>
        </p:nvSpPr>
        <p:spPr bwMode="auto">
          <a:xfrm>
            <a:off x="1600200" y="6096000"/>
            <a:ext cx="6629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eaLnBrk="1" hangingPunct="1">
              <a:lnSpc>
                <a:spcPct val="90000"/>
              </a:lnSpc>
              <a:buClrTx/>
              <a:buSzTx/>
              <a:buFontTx/>
              <a:buNone/>
            </a:pPr>
            <a:r>
              <a:rPr lang="en-US" altLang="en-US" sz="1200" b="0" i="1"/>
              <a:t>This project was supported by grant number R18HS019508 from the Agency for Healthcare Research and Quality. The content is solely the responsibility of the authors and does not necessarily represent the official views of the Agency for Healthcare Research and Quality</a:t>
            </a:r>
          </a:p>
        </p:txBody>
      </p:sp>
      <p:sp>
        <p:nvSpPr>
          <p:cNvPr id="9223" name="Text Box 7"/>
          <p:cNvSpPr txBox="1">
            <a:spLocks noChangeArrowheads="1"/>
          </p:cNvSpPr>
          <p:nvPr/>
        </p:nvSpPr>
        <p:spPr bwMode="auto">
          <a:xfrm>
            <a:off x="-3175" y="4941888"/>
            <a:ext cx="9147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en-US" altLang="en-US" sz="2800" i="1">
                <a:solidFill>
                  <a:srgbClr val="003366"/>
                </a:solidFill>
                <a:latin typeface="Calibri" pitchFamily="34" charset="0"/>
                <a:ea typeface="MS PGothic" pitchFamily="34" charset="-128"/>
              </a:rPr>
              <a:t>2014  Patient Safety Forum</a:t>
            </a:r>
          </a:p>
          <a:p>
            <a:pPr algn="ctr" eaLnBrk="1" hangingPunct="1">
              <a:spcBef>
                <a:spcPct val="0"/>
              </a:spcBef>
              <a:buClrTx/>
              <a:buSzTx/>
              <a:buFont typeface="Wingdings" pitchFamily="2" charset="2"/>
              <a:buNone/>
            </a:pPr>
            <a:r>
              <a:rPr lang="en-US" altLang="en-US" sz="2000">
                <a:solidFill>
                  <a:srgbClr val="003366"/>
                </a:solidFill>
                <a:latin typeface="Calibri" pitchFamily="34" charset="0"/>
                <a:ea typeface="MS PGothic" pitchFamily="34" charset="-128"/>
              </a:rPr>
              <a:t>April 7, 2014</a:t>
            </a:r>
            <a:endParaRPr lang="en-US" altLang="en-US" sz="2000" i="1">
              <a:solidFill>
                <a:srgbClr val="003366"/>
              </a:solidFill>
              <a:latin typeface="Calibri" pitchFamily="34" charset="0"/>
              <a:ea typeface="MS PGothic" pitchFamily="34" charset="-128"/>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796" name="Picture 4" descr="Huddle WWTL"/>
          <p:cNvPicPr>
            <a:picLocks noChangeAspect="1" noChangeArrowheads="1"/>
          </p:cNvPicPr>
          <p:nvPr/>
        </p:nvPicPr>
        <p:blipFill>
          <a:blip r:embed="rId2"/>
          <a:srcRect/>
          <a:stretch>
            <a:fillRect/>
          </a:stretch>
        </p:blipFill>
        <p:spPr bwMode="auto">
          <a:xfrm>
            <a:off x="5443538" y="1524000"/>
            <a:ext cx="3624262" cy="278288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0243" name="Rectangle 2"/>
          <p:cNvSpPr>
            <a:spLocks noGrp="1" noChangeArrowheads="1"/>
          </p:cNvSpPr>
          <p:nvPr>
            <p:ph type="title"/>
          </p:nvPr>
        </p:nvSpPr>
        <p:spPr/>
        <p:txBody>
          <a:bodyPr/>
          <a:lstStyle/>
          <a:p>
            <a:pPr eaLnBrk="1" hangingPunct="1"/>
            <a:r>
              <a:rPr lang="en-US" altLang="en-US" dirty="0" smtClean="0"/>
              <a:t>The PROMISES Approach	</a:t>
            </a:r>
          </a:p>
        </p:txBody>
      </p:sp>
      <p:sp>
        <p:nvSpPr>
          <p:cNvPr id="10244" name="Rectangle 3"/>
          <p:cNvSpPr>
            <a:spLocks noGrp="1" noChangeArrowheads="1"/>
          </p:cNvSpPr>
          <p:nvPr>
            <p:ph type="body" idx="1"/>
          </p:nvPr>
        </p:nvSpPr>
        <p:spPr>
          <a:xfrm>
            <a:off x="228600" y="1524000"/>
            <a:ext cx="8229600" cy="4411663"/>
          </a:xfrm>
        </p:spPr>
        <p:txBody>
          <a:bodyPr/>
          <a:lstStyle/>
          <a:p>
            <a:pPr eaLnBrk="1" hangingPunct="1">
              <a:defRPr/>
            </a:pPr>
            <a:r>
              <a:rPr lang="en-US" altLang="en-US" sz="2600" dirty="0" smtClean="0"/>
              <a:t>16  practice sites in the </a:t>
            </a:r>
          </a:p>
          <a:p>
            <a:pPr marL="0" indent="0" eaLnBrk="1" hangingPunct="1">
              <a:buNone/>
              <a:defRPr/>
            </a:pPr>
            <a:r>
              <a:rPr lang="en-US" altLang="en-US" sz="2600" dirty="0"/>
              <a:t>	</a:t>
            </a:r>
            <a:r>
              <a:rPr lang="en-US" altLang="en-US" sz="2600" dirty="0" smtClean="0"/>
              <a:t>intervention</a:t>
            </a:r>
          </a:p>
          <a:p>
            <a:pPr marL="0" indent="0" eaLnBrk="1" hangingPunct="1">
              <a:buNone/>
              <a:defRPr/>
            </a:pPr>
            <a:endParaRPr lang="en-US" altLang="en-US" sz="2600" dirty="0" smtClean="0"/>
          </a:p>
          <a:p>
            <a:pPr eaLnBrk="1" hangingPunct="1">
              <a:defRPr/>
            </a:pPr>
            <a:r>
              <a:rPr lang="en-US" altLang="en-US" sz="2600" dirty="0" smtClean="0"/>
              <a:t>Improvement:</a:t>
            </a:r>
          </a:p>
          <a:p>
            <a:pPr lvl="1" eaLnBrk="1" hangingPunct="1">
              <a:defRPr/>
            </a:pPr>
            <a:r>
              <a:rPr lang="en-US" altLang="en-US" sz="2200" dirty="0" smtClean="0"/>
              <a:t>Monthly webinars (1hr)</a:t>
            </a:r>
          </a:p>
          <a:p>
            <a:pPr lvl="1" eaLnBrk="1" hangingPunct="1">
              <a:defRPr/>
            </a:pPr>
            <a:r>
              <a:rPr lang="en-US" altLang="en-US" sz="2200" dirty="0" smtClean="0"/>
              <a:t>Monthly coaching meetings (90min)</a:t>
            </a:r>
          </a:p>
          <a:p>
            <a:pPr lvl="1" eaLnBrk="1" hangingPunct="1">
              <a:defRPr/>
            </a:pPr>
            <a:r>
              <a:rPr lang="en-US" altLang="en-US" sz="2200" dirty="0" smtClean="0"/>
              <a:t>Quarterly collaborative learning </a:t>
            </a:r>
          </a:p>
          <a:p>
            <a:pPr marL="693737" lvl="2" indent="0" eaLnBrk="1" hangingPunct="1">
              <a:buFont typeface="Wingdings" pitchFamily="2" charset="2"/>
              <a:buNone/>
              <a:defRPr/>
            </a:pPr>
            <a:r>
              <a:rPr lang="en-US" altLang="en-US" sz="1900" dirty="0" smtClean="0"/>
              <a:t> meetings (3hr) </a:t>
            </a:r>
          </a:p>
          <a:p>
            <a:pPr lvl="1" eaLnBrk="1" hangingPunct="1">
              <a:defRPr/>
            </a:pPr>
            <a:r>
              <a:rPr lang="en-US" altLang="en-US" sz="2200" dirty="0" smtClean="0"/>
              <a:t>2 per month Improvement Bulletins (10min)</a:t>
            </a:r>
          </a:p>
          <a:p>
            <a:pPr eaLnBrk="1" hangingPunct="1">
              <a:defRPr/>
            </a:pPr>
            <a:endParaRPr lang="en-US" altLang="en-US" sz="2600" dirty="0" smtClean="0"/>
          </a:p>
          <a:p>
            <a:pPr eaLnBrk="1" hangingPunct="1">
              <a:defRPr/>
            </a:pPr>
            <a:r>
              <a:rPr lang="en-US" altLang="en-US" sz="2600" dirty="0" smtClean="0"/>
              <a:t>Chart reviews, patient surveys, staff surveys</a:t>
            </a:r>
          </a:p>
          <a:p>
            <a:pPr marL="0" indent="0" eaLnBrk="1" hangingPunct="1">
              <a:buFont typeface="Wingdings" pitchFamily="2" charset="2"/>
              <a:buNone/>
              <a:defRPr/>
            </a:pPr>
            <a:endParaRPr lang="en-US" altLang="en-US" sz="26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p:cNvSpPr>
            <a:spLocks noGrp="1"/>
          </p:cNvSpPr>
          <p:nvPr>
            <p:ph type="title"/>
          </p:nvPr>
        </p:nvSpPr>
        <p:spPr/>
        <p:txBody>
          <a:bodyPr/>
          <a:lstStyle/>
          <a:p>
            <a:r>
              <a:rPr lang="en-US" altLang="en-US" smtClean="0"/>
              <a:t>Working with Practices </a:t>
            </a:r>
          </a:p>
        </p:txBody>
      </p:sp>
      <p:sp>
        <p:nvSpPr>
          <p:cNvPr id="11267" name="Content Placeholder 4"/>
          <p:cNvSpPr>
            <a:spLocks noGrp="1"/>
          </p:cNvSpPr>
          <p:nvPr>
            <p:ph idx="1"/>
          </p:nvPr>
        </p:nvSpPr>
        <p:spPr/>
        <p:txBody>
          <a:bodyPr/>
          <a:lstStyle/>
          <a:p>
            <a:r>
              <a:rPr lang="en-US" altLang="en-US" sz="2400" smtClean="0"/>
              <a:t>Building a “learning system” in the organization</a:t>
            </a:r>
          </a:p>
          <a:p>
            <a:pPr lvl="1"/>
            <a:r>
              <a:rPr lang="en-US" altLang="en-US" sz="2400" smtClean="0"/>
              <a:t>See problems</a:t>
            </a:r>
          </a:p>
          <a:p>
            <a:pPr lvl="1"/>
            <a:r>
              <a:rPr lang="en-US" altLang="en-US" sz="2400" smtClean="0"/>
              <a:t>Solve problems  - Analyze and Test Changes</a:t>
            </a:r>
          </a:p>
          <a:p>
            <a:pPr lvl="1"/>
            <a:r>
              <a:rPr lang="en-US" altLang="en-US" sz="2400" smtClean="0"/>
              <a:t>Leadership support for this ongoing discipline/activity</a:t>
            </a:r>
          </a:p>
          <a:p>
            <a:pPr lvl="1"/>
            <a:endParaRPr lang="en-US" altLang="en-US" sz="2400" smtClean="0"/>
          </a:p>
          <a:p>
            <a:r>
              <a:rPr lang="en-US" altLang="en-US" sz="2400" smtClean="0"/>
              <a:t>Model for Improvement</a:t>
            </a:r>
          </a:p>
          <a:p>
            <a:pPr lvl="1"/>
            <a:r>
              <a:rPr lang="en-US" altLang="en-US" sz="2400" smtClean="0"/>
              <a:t>Small tests of change</a:t>
            </a:r>
          </a:p>
          <a:p>
            <a:pPr lvl="1"/>
            <a:r>
              <a:rPr lang="en-US" altLang="en-US" sz="2400" smtClean="0"/>
              <a:t>Using PDSA cycles</a:t>
            </a:r>
          </a:p>
          <a:p>
            <a:pPr lvl="1"/>
            <a:r>
              <a:rPr lang="en-US" altLang="en-US" sz="2400" smtClean="0"/>
              <a:t>How do you know if a change was an improvement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3"/>
          <p:cNvSpPr>
            <a:spLocks noGrp="1"/>
          </p:cNvSpPr>
          <p:nvPr>
            <p:ph type="title"/>
          </p:nvPr>
        </p:nvSpPr>
        <p:spPr/>
        <p:txBody>
          <a:bodyPr/>
          <a:lstStyle/>
          <a:p>
            <a:r>
              <a:rPr lang="en-US" altLang="en-US" sz="3600" smtClean="0"/>
              <a:t>What did the practices work on?</a:t>
            </a:r>
          </a:p>
        </p:txBody>
      </p:sp>
      <p:sp>
        <p:nvSpPr>
          <p:cNvPr id="5" name="Content Placeholder 4"/>
          <p:cNvSpPr>
            <a:spLocks noGrp="1"/>
          </p:cNvSpPr>
          <p:nvPr>
            <p:ph idx="1"/>
          </p:nvPr>
        </p:nvSpPr>
        <p:spPr>
          <a:xfrm>
            <a:off x="152400" y="1600200"/>
            <a:ext cx="8839200" cy="4953000"/>
          </a:xfrm>
        </p:spPr>
        <p:txBody>
          <a:bodyPr/>
          <a:lstStyle/>
          <a:p>
            <a:pPr>
              <a:defRPr/>
            </a:pPr>
            <a:r>
              <a:rPr lang="en-US" sz="2800" b="1" dirty="0" smtClean="0"/>
              <a:t>Save time/improve efficiency</a:t>
            </a:r>
          </a:p>
          <a:p>
            <a:pPr lvl="1">
              <a:defRPr/>
            </a:pPr>
            <a:r>
              <a:rPr lang="en-US" dirty="0" smtClean="0"/>
              <a:t>Prescription refills</a:t>
            </a:r>
          </a:p>
          <a:p>
            <a:pPr lvl="1">
              <a:defRPr/>
            </a:pPr>
            <a:endParaRPr lang="en-US" dirty="0"/>
          </a:p>
          <a:p>
            <a:pPr lvl="1">
              <a:defRPr/>
            </a:pPr>
            <a:endParaRPr lang="en-US" dirty="0" smtClean="0"/>
          </a:p>
          <a:p>
            <a:pPr>
              <a:defRPr/>
            </a:pPr>
            <a:r>
              <a:rPr lang="en-US" sz="2800" b="1" dirty="0" smtClean="0"/>
              <a:t>Make processes more reliable</a:t>
            </a:r>
          </a:p>
          <a:p>
            <a:pPr lvl="1">
              <a:defRPr/>
            </a:pPr>
            <a:r>
              <a:rPr lang="en-US" dirty="0" smtClean="0"/>
              <a:t>Test results management</a:t>
            </a:r>
          </a:p>
          <a:p>
            <a:pPr lvl="1">
              <a:defRPr/>
            </a:pPr>
            <a:r>
              <a:rPr lang="en-US" dirty="0" smtClean="0"/>
              <a:t>Referral follow up/management</a:t>
            </a:r>
            <a:endParaRPr lang="en-US" sz="1400" dirty="0" smtClean="0"/>
          </a:p>
          <a:p>
            <a:pPr>
              <a:defRPr/>
            </a:pPr>
            <a:r>
              <a:rPr lang="en-US" b="1" dirty="0" smtClean="0"/>
              <a:t>Improve communication with patients</a:t>
            </a:r>
          </a:p>
          <a:p>
            <a:pPr marL="752475" lvl="2" indent="-457200">
              <a:defRPr/>
            </a:pPr>
            <a:r>
              <a:rPr lang="en-US" dirty="0"/>
              <a:t>Agenda setting</a:t>
            </a:r>
          </a:p>
          <a:p>
            <a:pPr marL="0" indent="0">
              <a:buFont typeface="Wingdings" pitchFamily="2" charset="2"/>
              <a:buNone/>
              <a:defRPr/>
            </a:pPr>
            <a:endParaRPr lang="en-US" sz="3400" dirty="0" smtClean="0"/>
          </a:p>
          <a:p>
            <a:pPr>
              <a:defRPr/>
            </a:pPr>
            <a:endParaRPr lang="en-US" dirty="0"/>
          </a:p>
          <a:p>
            <a:pPr>
              <a:defRPr/>
            </a:pPr>
            <a:endParaRPr lang="en-US" dirty="0"/>
          </a:p>
        </p:txBody>
      </p:sp>
      <p:graphicFrame>
        <p:nvGraphicFramePr>
          <p:cNvPr id="12292" name="Object 2"/>
          <p:cNvGraphicFramePr>
            <a:graphicFrameLocks noChangeAspect="1"/>
          </p:cNvGraphicFramePr>
          <p:nvPr/>
        </p:nvGraphicFramePr>
        <p:xfrm>
          <a:off x="5470525" y="1752600"/>
          <a:ext cx="3657600" cy="2025650"/>
        </p:xfrm>
        <a:graphic>
          <a:graphicData uri="http://schemas.openxmlformats.org/presentationml/2006/ole">
            <mc:AlternateContent xmlns:mc="http://schemas.openxmlformats.org/markup-compatibility/2006">
              <mc:Choice xmlns:v="urn:schemas-microsoft-com:vml" Requires="v">
                <p:oleObj spid="_x0000_s12299" name="Chart" r:id="rId4" imgW="4400550" imgH="2257425" progId="Excel.Chart.8">
                  <p:embed/>
                </p:oleObj>
              </mc:Choice>
              <mc:Fallback>
                <p:oleObj name="Chart" r:id="rId4" imgW="4400550" imgH="2257425" progId="Excel.Char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0525" y="1752600"/>
                        <a:ext cx="36576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Key Learning from Intervention</a:t>
            </a:r>
          </a:p>
        </p:txBody>
      </p:sp>
      <p:sp>
        <p:nvSpPr>
          <p:cNvPr id="291843" name="Rectangle 3"/>
          <p:cNvSpPr>
            <a:spLocks noGrp="1" noChangeArrowheads="1"/>
          </p:cNvSpPr>
          <p:nvPr>
            <p:ph type="body" sz="half" idx="1"/>
          </p:nvPr>
        </p:nvSpPr>
        <p:spPr>
          <a:xfrm>
            <a:off x="228600" y="1676400"/>
            <a:ext cx="4495800" cy="4411663"/>
          </a:xfrm>
        </p:spPr>
        <p:txBody>
          <a:bodyPr/>
          <a:lstStyle/>
          <a:p>
            <a:pPr eaLnBrk="1" hangingPunct="1">
              <a:lnSpc>
                <a:spcPct val="90000"/>
              </a:lnSpc>
            </a:pPr>
            <a:r>
              <a:rPr lang="en-US" altLang="en-US" sz="2000" b="1" smtClean="0"/>
              <a:t>Data</a:t>
            </a:r>
          </a:p>
          <a:p>
            <a:pPr lvl="1" eaLnBrk="1" hangingPunct="1">
              <a:lnSpc>
                <a:spcPct val="90000"/>
              </a:lnSpc>
            </a:pPr>
            <a:r>
              <a:rPr lang="en-US" altLang="en-US" sz="1600" smtClean="0"/>
              <a:t>Data for improvement are not common.</a:t>
            </a:r>
          </a:p>
          <a:p>
            <a:pPr lvl="1" eaLnBrk="1" hangingPunct="1">
              <a:lnSpc>
                <a:spcPct val="90000"/>
              </a:lnSpc>
            </a:pPr>
            <a:r>
              <a:rPr lang="en-US" altLang="en-US" sz="1600" smtClean="0"/>
              <a:t>Collaborative data methods challenging</a:t>
            </a:r>
            <a:endParaRPr lang="en-US" altLang="en-US" sz="1800" smtClean="0"/>
          </a:p>
          <a:p>
            <a:pPr eaLnBrk="1" hangingPunct="1">
              <a:lnSpc>
                <a:spcPct val="90000"/>
              </a:lnSpc>
            </a:pPr>
            <a:endParaRPr lang="en-US" altLang="en-US" sz="2000" b="1" smtClean="0"/>
          </a:p>
          <a:p>
            <a:pPr eaLnBrk="1" hangingPunct="1">
              <a:lnSpc>
                <a:spcPct val="90000"/>
              </a:lnSpc>
            </a:pPr>
            <a:r>
              <a:rPr lang="en-US" altLang="en-US" sz="2000" b="1" smtClean="0"/>
              <a:t>Fragmented</a:t>
            </a:r>
          </a:p>
          <a:p>
            <a:pPr lvl="1" eaLnBrk="1" hangingPunct="1">
              <a:lnSpc>
                <a:spcPct val="90000"/>
              </a:lnSpc>
            </a:pPr>
            <a:r>
              <a:rPr lang="en-US" altLang="en-US" sz="1600" smtClean="0"/>
              <a:t>Wasted  time chasing patients, labs, specialists.</a:t>
            </a:r>
          </a:p>
          <a:p>
            <a:pPr lvl="1" eaLnBrk="1" hangingPunct="1">
              <a:lnSpc>
                <a:spcPct val="90000"/>
              </a:lnSpc>
            </a:pPr>
            <a:r>
              <a:rPr lang="en-US" altLang="en-US" sz="1600" smtClean="0"/>
              <a:t>Reducing non-value added work would decrease waste.</a:t>
            </a:r>
            <a:endParaRPr lang="en-US" altLang="en-US" sz="1800" smtClean="0"/>
          </a:p>
          <a:p>
            <a:pPr eaLnBrk="1" hangingPunct="1">
              <a:lnSpc>
                <a:spcPct val="90000"/>
              </a:lnSpc>
            </a:pPr>
            <a:endParaRPr lang="en-US" altLang="en-US" sz="2000" b="1" smtClean="0"/>
          </a:p>
          <a:p>
            <a:pPr eaLnBrk="1" hangingPunct="1">
              <a:lnSpc>
                <a:spcPct val="90000"/>
              </a:lnSpc>
            </a:pPr>
            <a:r>
              <a:rPr lang="en-US" altLang="en-US" sz="2000" b="1" smtClean="0"/>
              <a:t>Leadership</a:t>
            </a:r>
          </a:p>
          <a:p>
            <a:pPr lvl="1" eaLnBrk="1" hangingPunct="1">
              <a:lnSpc>
                <a:spcPct val="90000"/>
              </a:lnSpc>
            </a:pPr>
            <a:r>
              <a:rPr lang="en-US" altLang="en-US" sz="1600" smtClean="0"/>
              <a:t>Physician: change sponsor; enabler but not a bottleneck</a:t>
            </a:r>
          </a:p>
          <a:p>
            <a:pPr lvl="1" eaLnBrk="1" hangingPunct="1">
              <a:lnSpc>
                <a:spcPct val="90000"/>
              </a:lnSpc>
            </a:pPr>
            <a:r>
              <a:rPr lang="en-US" altLang="en-US" sz="1600" smtClean="0"/>
              <a:t>Staff: front line experts; variation</a:t>
            </a:r>
          </a:p>
          <a:p>
            <a:pPr lvl="1" eaLnBrk="1" hangingPunct="1">
              <a:lnSpc>
                <a:spcPct val="90000"/>
              </a:lnSpc>
            </a:pPr>
            <a:r>
              <a:rPr lang="en-US" altLang="en-US" sz="1600" smtClean="0"/>
              <a:t>Practice Manager: key change agent</a:t>
            </a:r>
            <a:endParaRPr lang="en-US" altLang="en-US" sz="1800" smtClean="0"/>
          </a:p>
        </p:txBody>
      </p:sp>
      <p:sp>
        <p:nvSpPr>
          <p:cNvPr id="291845" name="Rectangle 5"/>
          <p:cNvSpPr>
            <a:spLocks noGrp="1" noChangeArrowheads="1"/>
          </p:cNvSpPr>
          <p:nvPr>
            <p:ph type="body" sz="half" idx="2"/>
          </p:nvPr>
        </p:nvSpPr>
        <p:spPr>
          <a:xfrm>
            <a:off x="4648200" y="1676400"/>
            <a:ext cx="4343400" cy="4411663"/>
          </a:xfrm>
        </p:spPr>
        <p:txBody>
          <a:bodyPr/>
          <a:lstStyle/>
          <a:p>
            <a:pPr eaLnBrk="1" hangingPunct="1">
              <a:lnSpc>
                <a:spcPct val="90000"/>
              </a:lnSpc>
            </a:pPr>
            <a:r>
              <a:rPr lang="en-US" altLang="en-US" sz="2000" b="1" smtClean="0"/>
              <a:t>See and Solve Problems</a:t>
            </a:r>
          </a:p>
          <a:p>
            <a:pPr lvl="1" eaLnBrk="1" hangingPunct="1">
              <a:lnSpc>
                <a:spcPct val="90000"/>
              </a:lnSpc>
            </a:pPr>
            <a:r>
              <a:rPr lang="en-US" altLang="en-US" sz="1600" smtClean="0"/>
              <a:t>Solve problems as a team</a:t>
            </a:r>
          </a:p>
          <a:p>
            <a:pPr lvl="1" eaLnBrk="1" hangingPunct="1">
              <a:lnSpc>
                <a:spcPct val="90000"/>
              </a:lnSpc>
            </a:pPr>
            <a:r>
              <a:rPr lang="en-US" altLang="en-US" sz="1600" smtClean="0"/>
              <a:t>Test ideas. Allow failure </a:t>
            </a:r>
          </a:p>
          <a:p>
            <a:pPr lvl="1" eaLnBrk="1" hangingPunct="1">
              <a:lnSpc>
                <a:spcPct val="90000"/>
              </a:lnSpc>
            </a:pPr>
            <a:r>
              <a:rPr lang="en-US" altLang="en-US" sz="1600" smtClean="0"/>
              <a:t>Discuss errors without fear</a:t>
            </a:r>
          </a:p>
          <a:p>
            <a:pPr lvl="1" eaLnBrk="1" hangingPunct="1">
              <a:lnSpc>
                <a:spcPct val="90000"/>
              </a:lnSpc>
            </a:pPr>
            <a:r>
              <a:rPr lang="en-US" altLang="en-US" sz="1600" smtClean="0"/>
              <a:t>Problems discussed as systems issue</a:t>
            </a:r>
          </a:p>
          <a:p>
            <a:pPr lvl="1" eaLnBrk="1" hangingPunct="1">
              <a:lnSpc>
                <a:spcPct val="90000"/>
              </a:lnSpc>
            </a:pPr>
            <a:r>
              <a:rPr lang="en-US" altLang="en-US" sz="1600" smtClean="0"/>
              <a:t>Embrace visits/coaching</a:t>
            </a:r>
          </a:p>
          <a:p>
            <a:pPr lvl="1" eaLnBrk="1" hangingPunct="1">
              <a:lnSpc>
                <a:spcPct val="90000"/>
              </a:lnSpc>
            </a:pPr>
            <a:r>
              <a:rPr lang="en-US" altLang="en-US" sz="1600" smtClean="0"/>
              <a:t>Steal shamelessly</a:t>
            </a:r>
            <a:endParaRPr lang="en-US" altLang="en-US" sz="1800" smtClean="0"/>
          </a:p>
          <a:p>
            <a:pPr eaLnBrk="1" hangingPunct="1">
              <a:lnSpc>
                <a:spcPct val="90000"/>
              </a:lnSpc>
            </a:pPr>
            <a:endParaRPr lang="en-US" altLang="en-US" sz="2000" b="1" smtClean="0"/>
          </a:p>
          <a:p>
            <a:pPr eaLnBrk="1" hangingPunct="1">
              <a:lnSpc>
                <a:spcPct val="90000"/>
              </a:lnSpc>
            </a:pPr>
            <a:r>
              <a:rPr lang="en-US" altLang="en-US" sz="2000" b="1" smtClean="0"/>
              <a:t>Coaching</a:t>
            </a:r>
          </a:p>
          <a:p>
            <a:pPr lvl="1" eaLnBrk="1" hangingPunct="1">
              <a:lnSpc>
                <a:spcPct val="90000"/>
              </a:lnSpc>
            </a:pPr>
            <a:r>
              <a:rPr lang="en-US" altLang="en-US" sz="1600" smtClean="0"/>
              <a:t>Practices can/do improve</a:t>
            </a:r>
          </a:p>
          <a:p>
            <a:pPr lvl="1" eaLnBrk="1" hangingPunct="1">
              <a:lnSpc>
                <a:spcPct val="90000"/>
              </a:lnSpc>
            </a:pPr>
            <a:r>
              <a:rPr lang="en-US" altLang="en-US" sz="1600" smtClean="0"/>
              <a:t>Guide practice manager and team through solving process problems</a:t>
            </a:r>
          </a:p>
          <a:p>
            <a:pPr lvl="1" eaLnBrk="1" hangingPunct="1">
              <a:lnSpc>
                <a:spcPct val="90000"/>
              </a:lnSpc>
            </a:pPr>
            <a:r>
              <a:rPr lang="en-US" altLang="en-US" sz="1600" smtClean="0"/>
              <a:t>Rhythm and pace important</a:t>
            </a:r>
          </a:p>
          <a:p>
            <a:pPr lvl="1" eaLnBrk="1" hangingPunct="1">
              <a:lnSpc>
                <a:spcPct val="90000"/>
              </a:lnSpc>
            </a:pPr>
            <a:r>
              <a:rPr lang="en-US" altLang="en-US" sz="1600" smtClean="0"/>
              <a:t>Fixing problems increases joy in work</a:t>
            </a:r>
          </a:p>
          <a:p>
            <a:pPr lvl="1" eaLnBrk="1" hangingPunct="1">
              <a:lnSpc>
                <a:spcPct val="90000"/>
              </a:lnSpc>
            </a:pPr>
            <a:endParaRPr lang="en-US" altLang="en-US" sz="1800" smtClean="0"/>
          </a:p>
          <a:p>
            <a:pPr eaLnBrk="1" hangingPunct="1">
              <a:lnSpc>
                <a:spcPct val="90000"/>
              </a:lnSpc>
            </a:pPr>
            <a:r>
              <a:rPr lang="en-US" altLang="en-US" sz="2000" b="1" smtClean="0"/>
              <a:t>All Teach, All Learn</a:t>
            </a:r>
          </a:p>
          <a:p>
            <a:pPr eaLnBrk="1" hangingPunct="1">
              <a:lnSpc>
                <a:spcPct val="90000"/>
              </a:lnSpc>
            </a:pPr>
            <a:endParaRPr lang="en-US" altLang="en-US" sz="20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184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184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1843">
                                            <p:txEl>
                                              <p:pRg st="6" end="6"/>
                                            </p:txEl>
                                          </p:spTgt>
                                        </p:tgtEl>
                                        <p:attrNameLst>
                                          <p:attrName>style.visibility</p:attrName>
                                        </p:attrNameLst>
                                      </p:cBhvr>
                                      <p:to>
                                        <p:strVal val="visible"/>
                                      </p:to>
                                    </p:set>
                                  </p:childTnLst>
                                </p:cTn>
                              </p:par>
                              <p:par>
                                <p:cTn id="11" presetID="19" presetClass="emph" presetSubtype="0" fill="hold" nodeType="withEffect">
                                  <p:stCondLst>
                                    <p:cond delay="0"/>
                                  </p:stCondLst>
                                  <p:childTnLst>
                                    <p:animClr clrSpc="rgb" dir="cw">
                                      <p:cBhvr override="childStyle">
                                        <p:cTn id="12" dur="500" fill="hold"/>
                                        <p:tgtEl>
                                          <p:spTgt spid="291843">
                                            <p:txEl>
                                              <p:pRg st="0" end="0"/>
                                            </p:txEl>
                                          </p:spTgt>
                                        </p:tgtEl>
                                        <p:attrNameLst>
                                          <p:attrName>style.color</p:attrName>
                                        </p:attrNameLst>
                                      </p:cBhvr>
                                      <p:to>
                                        <a:schemeClr val="accent2"/>
                                      </p:to>
                                    </p:animClr>
                                    <p:animClr clrSpc="rgb" dir="cw">
                                      <p:cBhvr>
                                        <p:cTn id="13" dur="500" fill="hold"/>
                                        <p:tgtEl>
                                          <p:spTgt spid="291843">
                                            <p:txEl>
                                              <p:pRg st="0" end="0"/>
                                            </p:txEl>
                                          </p:spTgt>
                                        </p:tgtEl>
                                        <p:attrNameLst>
                                          <p:attrName>fillcolor</p:attrName>
                                        </p:attrNameLst>
                                      </p:cBhvr>
                                      <p:to>
                                        <a:schemeClr val="accent2"/>
                                      </p:to>
                                    </p:animClr>
                                    <p:set>
                                      <p:cBhvr>
                                        <p:cTn id="14" dur="500" fill="hold"/>
                                        <p:tgtEl>
                                          <p:spTgt spid="291843">
                                            <p:txEl>
                                              <p:pRg st="0" end="0"/>
                                            </p:txEl>
                                          </p:spTgt>
                                        </p:tgtEl>
                                        <p:attrNameLst>
                                          <p:attrName>fill.type</p:attrName>
                                        </p:attrNameLst>
                                      </p:cBhvr>
                                      <p:to>
                                        <p:strVal val="solid"/>
                                      </p:to>
                                    </p:set>
                                    <p:set>
                                      <p:cBhvr>
                                        <p:cTn id="15" dur="500" fill="hold"/>
                                        <p:tgtEl>
                                          <p:spTgt spid="291843">
                                            <p:txEl>
                                              <p:pRg st="0" end="0"/>
                                            </p:txEl>
                                          </p:spTgt>
                                        </p:tgtEl>
                                        <p:attrNameLst>
                                          <p:attrName>fill.on</p:attrName>
                                        </p:attrNameLst>
                                      </p:cBhvr>
                                      <p:to>
                                        <p:strVal val="true"/>
                                      </p:to>
                                    </p:set>
                                  </p:childTnLst>
                                </p:cTn>
                              </p:par>
                              <p:par>
                                <p:cTn id="16" presetID="19" presetClass="emph" presetSubtype="0" fill="hold" nodeType="withEffect">
                                  <p:stCondLst>
                                    <p:cond delay="0"/>
                                  </p:stCondLst>
                                  <p:childTnLst>
                                    <p:animClr clrSpc="rgb" dir="cw">
                                      <p:cBhvr override="childStyle">
                                        <p:cTn id="17" dur="500" fill="hold"/>
                                        <p:tgtEl>
                                          <p:spTgt spid="291843">
                                            <p:txEl>
                                              <p:pRg st="1" end="1"/>
                                            </p:txEl>
                                          </p:spTgt>
                                        </p:tgtEl>
                                        <p:attrNameLst>
                                          <p:attrName>style.color</p:attrName>
                                        </p:attrNameLst>
                                      </p:cBhvr>
                                      <p:to>
                                        <a:schemeClr val="accent2"/>
                                      </p:to>
                                    </p:animClr>
                                    <p:animClr clrSpc="rgb" dir="cw">
                                      <p:cBhvr>
                                        <p:cTn id="18" dur="500" fill="hold"/>
                                        <p:tgtEl>
                                          <p:spTgt spid="291843">
                                            <p:txEl>
                                              <p:pRg st="1" end="1"/>
                                            </p:txEl>
                                          </p:spTgt>
                                        </p:tgtEl>
                                        <p:attrNameLst>
                                          <p:attrName>fillcolor</p:attrName>
                                        </p:attrNameLst>
                                      </p:cBhvr>
                                      <p:to>
                                        <a:schemeClr val="accent2"/>
                                      </p:to>
                                    </p:animClr>
                                    <p:set>
                                      <p:cBhvr>
                                        <p:cTn id="19" dur="500" fill="hold"/>
                                        <p:tgtEl>
                                          <p:spTgt spid="291843">
                                            <p:txEl>
                                              <p:pRg st="1" end="1"/>
                                            </p:txEl>
                                          </p:spTgt>
                                        </p:tgtEl>
                                        <p:attrNameLst>
                                          <p:attrName>fill.type</p:attrName>
                                        </p:attrNameLst>
                                      </p:cBhvr>
                                      <p:to>
                                        <p:strVal val="solid"/>
                                      </p:to>
                                    </p:set>
                                    <p:set>
                                      <p:cBhvr>
                                        <p:cTn id="20" dur="500" fill="hold"/>
                                        <p:tgtEl>
                                          <p:spTgt spid="291843">
                                            <p:txEl>
                                              <p:pRg st="1" end="1"/>
                                            </p:txEl>
                                          </p:spTgt>
                                        </p:tgtEl>
                                        <p:attrNameLst>
                                          <p:attrName>fill.on</p:attrName>
                                        </p:attrNameLst>
                                      </p:cBhvr>
                                      <p:to>
                                        <p:strVal val="true"/>
                                      </p:to>
                                    </p:set>
                                  </p:childTnLst>
                                </p:cTn>
                              </p:par>
                              <p:par>
                                <p:cTn id="21" presetID="19" presetClass="emph" presetSubtype="0" fill="hold" nodeType="withEffect">
                                  <p:stCondLst>
                                    <p:cond delay="0"/>
                                  </p:stCondLst>
                                  <p:childTnLst>
                                    <p:animClr clrSpc="rgb" dir="cw">
                                      <p:cBhvr override="childStyle">
                                        <p:cTn id="22" dur="500" fill="hold"/>
                                        <p:tgtEl>
                                          <p:spTgt spid="291843">
                                            <p:txEl>
                                              <p:pRg st="2" end="2"/>
                                            </p:txEl>
                                          </p:spTgt>
                                        </p:tgtEl>
                                        <p:attrNameLst>
                                          <p:attrName>style.color</p:attrName>
                                        </p:attrNameLst>
                                      </p:cBhvr>
                                      <p:to>
                                        <a:schemeClr val="accent2"/>
                                      </p:to>
                                    </p:animClr>
                                    <p:animClr clrSpc="rgb" dir="cw">
                                      <p:cBhvr>
                                        <p:cTn id="23" dur="500" fill="hold"/>
                                        <p:tgtEl>
                                          <p:spTgt spid="291843">
                                            <p:txEl>
                                              <p:pRg st="2" end="2"/>
                                            </p:txEl>
                                          </p:spTgt>
                                        </p:tgtEl>
                                        <p:attrNameLst>
                                          <p:attrName>fillcolor</p:attrName>
                                        </p:attrNameLst>
                                      </p:cBhvr>
                                      <p:to>
                                        <a:schemeClr val="accent2"/>
                                      </p:to>
                                    </p:animClr>
                                    <p:set>
                                      <p:cBhvr>
                                        <p:cTn id="24" dur="500" fill="hold"/>
                                        <p:tgtEl>
                                          <p:spTgt spid="291843">
                                            <p:txEl>
                                              <p:pRg st="2" end="2"/>
                                            </p:txEl>
                                          </p:spTgt>
                                        </p:tgtEl>
                                        <p:attrNameLst>
                                          <p:attrName>fill.type</p:attrName>
                                        </p:attrNameLst>
                                      </p:cBhvr>
                                      <p:to>
                                        <p:strVal val="solid"/>
                                      </p:to>
                                    </p:set>
                                    <p:set>
                                      <p:cBhvr>
                                        <p:cTn id="25" dur="500" fill="hold"/>
                                        <p:tgtEl>
                                          <p:spTgt spid="291843">
                                            <p:txEl>
                                              <p:pRg st="2" end="2"/>
                                            </p:txEl>
                                          </p:spTgt>
                                        </p:tgtEl>
                                        <p:attrNameLst>
                                          <p:attrName>fill.on</p:attrName>
                                        </p:attrNameLst>
                                      </p:cBhvr>
                                      <p:to>
                                        <p:strVal val="tru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291843">
                                            <p:txEl>
                                              <p:pRg st="8" end="8"/>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91843">
                                            <p:txEl>
                                              <p:pRg st="9" end="9"/>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91843">
                                            <p:txEl>
                                              <p:pRg st="10" end="10"/>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91843">
                                            <p:txEl>
                                              <p:pRg st="11" end="11"/>
                                            </p:txEl>
                                          </p:spTgt>
                                        </p:tgtEl>
                                        <p:attrNameLst>
                                          <p:attrName>style.visibility</p:attrName>
                                        </p:attrNameLst>
                                      </p:cBhvr>
                                      <p:to>
                                        <p:strVal val="visible"/>
                                      </p:to>
                                    </p:set>
                                  </p:childTnLst>
                                </p:cTn>
                              </p:par>
                              <p:par>
                                <p:cTn id="36" presetID="19" presetClass="emph" presetSubtype="0" fill="hold" nodeType="withEffect">
                                  <p:stCondLst>
                                    <p:cond delay="0"/>
                                  </p:stCondLst>
                                  <p:childTnLst>
                                    <p:animClr clrSpc="rgb" dir="cw">
                                      <p:cBhvr override="childStyle">
                                        <p:cTn id="37" dur="500" fill="hold"/>
                                        <p:tgtEl>
                                          <p:spTgt spid="291843">
                                            <p:txEl>
                                              <p:pRg st="4" end="4"/>
                                            </p:txEl>
                                          </p:spTgt>
                                        </p:tgtEl>
                                        <p:attrNameLst>
                                          <p:attrName>style.color</p:attrName>
                                        </p:attrNameLst>
                                      </p:cBhvr>
                                      <p:to>
                                        <a:schemeClr val="accent2"/>
                                      </p:to>
                                    </p:animClr>
                                    <p:animClr clrSpc="rgb" dir="cw">
                                      <p:cBhvr>
                                        <p:cTn id="38" dur="500" fill="hold"/>
                                        <p:tgtEl>
                                          <p:spTgt spid="291843">
                                            <p:txEl>
                                              <p:pRg st="4" end="4"/>
                                            </p:txEl>
                                          </p:spTgt>
                                        </p:tgtEl>
                                        <p:attrNameLst>
                                          <p:attrName>fillcolor</p:attrName>
                                        </p:attrNameLst>
                                      </p:cBhvr>
                                      <p:to>
                                        <a:schemeClr val="accent2"/>
                                      </p:to>
                                    </p:animClr>
                                    <p:set>
                                      <p:cBhvr>
                                        <p:cTn id="39" dur="500" fill="hold"/>
                                        <p:tgtEl>
                                          <p:spTgt spid="291843">
                                            <p:txEl>
                                              <p:pRg st="4" end="4"/>
                                            </p:txEl>
                                          </p:spTgt>
                                        </p:tgtEl>
                                        <p:attrNameLst>
                                          <p:attrName>fill.type</p:attrName>
                                        </p:attrNameLst>
                                      </p:cBhvr>
                                      <p:to>
                                        <p:strVal val="solid"/>
                                      </p:to>
                                    </p:set>
                                    <p:set>
                                      <p:cBhvr>
                                        <p:cTn id="40" dur="500" fill="hold"/>
                                        <p:tgtEl>
                                          <p:spTgt spid="291843">
                                            <p:txEl>
                                              <p:pRg st="4" end="4"/>
                                            </p:txEl>
                                          </p:spTgt>
                                        </p:tgtEl>
                                        <p:attrNameLst>
                                          <p:attrName>fill.on</p:attrName>
                                        </p:attrNameLst>
                                      </p:cBhvr>
                                      <p:to>
                                        <p:strVal val="true"/>
                                      </p:to>
                                    </p:set>
                                  </p:childTnLst>
                                </p:cTn>
                              </p:par>
                              <p:par>
                                <p:cTn id="41" presetID="19" presetClass="emph" presetSubtype="0" fill="hold" nodeType="withEffect">
                                  <p:stCondLst>
                                    <p:cond delay="0"/>
                                  </p:stCondLst>
                                  <p:childTnLst>
                                    <p:animClr clrSpc="rgb" dir="cw">
                                      <p:cBhvr override="childStyle">
                                        <p:cTn id="42" dur="500" fill="hold"/>
                                        <p:tgtEl>
                                          <p:spTgt spid="291843">
                                            <p:txEl>
                                              <p:pRg st="5" end="5"/>
                                            </p:txEl>
                                          </p:spTgt>
                                        </p:tgtEl>
                                        <p:attrNameLst>
                                          <p:attrName>style.color</p:attrName>
                                        </p:attrNameLst>
                                      </p:cBhvr>
                                      <p:to>
                                        <a:schemeClr val="accent2"/>
                                      </p:to>
                                    </p:animClr>
                                    <p:animClr clrSpc="rgb" dir="cw">
                                      <p:cBhvr>
                                        <p:cTn id="43" dur="500" fill="hold"/>
                                        <p:tgtEl>
                                          <p:spTgt spid="291843">
                                            <p:txEl>
                                              <p:pRg st="5" end="5"/>
                                            </p:txEl>
                                          </p:spTgt>
                                        </p:tgtEl>
                                        <p:attrNameLst>
                                          <p:attrName>fillcolor</p:attrName>
                                        </p:attrNameLst>
                                      </p:cBhvr>
                                      <p:to>
                                        <a:schemeClr val="accent2"/>
                                      </p:to>
                                    </p:animClr>
                                    <p:set>
                                      <p:cBhvr>
                                        <p:cTn id="44" dur="500" fill="hold"/>
                                        <p:tgtEl>
                                          <p:spTgt spid="291843">
                                            <p:txEl>
                                              <p:pRg st="5" end="5"/>
                                            </p:txEl>
                                          </p:spTgt>
                                        </p:tgtEl>
                                        <p:attrNameLst>
                                          <p:attrName>fill.type</p:attrName>
                                        </p:attrNameLst>
                                      </p:cBhvr>
                                      <p:to>
                                        <p:strVal val="solid"/>
                                      </p:to>
                                    </p:set>
                                    <p:set>
                                      <p:cBhvr>
                                        <p:cTn id="45" dur="500" fill="hold"/>
                                        <p:tgtEl>
                                          <p:spTgt spid="291843">
                                            <p:txEl>
                                              <p:pRg st="5" end="5"/>
                                            </p:txEl>
                                          </p:spTgt>
                                        </p:tgtEl>
                                        <p:attrNameLst>
                                          <p:attrName>fill.on</p:attrName>
                                        </p:attrNameLst>
                                      </p:cBhvr>
                                      <p:to>
                                        <p:strVal val="true"/>
                                      </p:to>
                                    </p:set>
                                  </p:childTnLst>
                                </p:cTn>
                              </p:par>
                              <p:par>
                                <p:cTn id="46" presetID="19" presetClass="emph" presetSubtype="0" fill="hold" nodeType="withEffect">
                                  <p:stCondLst>
                                    <p:cond delay="0"/>
                                  </p:stCondLst>
                                  <p:childTnLst>
                                    <p:animClr clrSpc="rgb" dir="cw">
                                      <p:cBhvr override="childStyle">
                                        <p:cTn id="47" dur="500" fill="hold"/>
                                        <p:tgtEl>
                                          <p:spTgt spid="291843">
                                            <p:txEl>
                                              <p:pRg st="6" end="6"/>
                                            </p:txEl>
                                          </p:spTgt>
                                        </p:tgtEl>
                                        <p:attrNameLst>
                                          <p:attrName>style.color</p:attrName>
                                        </p:attrNameLst>
                                      </p:cBhvr>
                                      <p:to>
                                        <a:schemeClr val="accent2"/>
                                      </p:to>
                                    </p:animClr>
                                    <p:animClr clrSpc="rgb" dir="cw">
                                      <p:cBhvr>
                                        <p:cTn id="48" dur="500" fill="hold"/>
                                        <p:tgtEl>
                                          <p:spTgt spid="291843">
                                            <p:txEl>
                                              <p:pRg st="6" end="6"/>
                                            </p:txEl>
                                          </p:spTgt>
                                        </p:tgtEl>
                                        <p:attrNameLst>
                                          <p:attrName>fillcolor</p:attrName>
                                        </p:attrNameLst>
                                      </p:cBhvr>
                                      <p:to>
                                        <a:schemeClr val="accent2"/>
                                      </p:to>
                                    </p:animClr>
                                    <p:set>
                                      <p:cBhvr>
                                        <p:cTn id="49" dur="500" fill="hold"/>
                                        <p:tgtEl>
                                          <p:spTgt spid="291843">
                                            <p:txEl>
                                              <p:pRg st="6" end="6"/>
                                            </p:txEl>
                                          </p:spTgt>
                                        </p:tgtEl>
                                        <p:attrNameLst>
                                          <p:attrName>fill.type</p:attrName>
                                        </p:attrNameLst>
                                      </p:cBhvr>
                                      <p:to>
                                        <p:strVal val="solid"/>
                                      </p:to>
                                    </p:set>
                                    <p:set>
                                      <p:cBhvr>
                                        <p:cTn id="50" dur="500" fill="hold"/>
                                        <p:tgtEl>
                                          <p:spTgt spid="291843">
                                            <p:txEl>
                                              <p:pRg st="6" end="6"/>
                                            </p:txEl>
                                          </p:spTgt>
                                        </p:tgtEl>
                                        <p:attrNameLst>
                                          <p:attrName>fill.on</p:attrName>
                                        </p:attrNameLst>
                                      </p:cBhvr>
                                      <p:to>
                                        <p:strVal val="tru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91845">
                                            <p:txEl>
                                              <p:pRg st="0" end="0"/>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91845">
                                            <p:txEl>
                                              <p:pRg st="1" end="1"/>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91845">
                                            <p:txEl>
                                              <p:pRg st="2" end="2"/>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91845">
                                            <p:txEl>
                                              <p:pRg st="3" end="3"/>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91845">
                                            <p:txEl>
                                              <p:pRg st="4" end="4"/>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91845">
                                            <p:txEl>
                                              <p:pRg st="5" end="5"/>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91845">
                                            <p:txEl>
                                              <p:pRg st="6" end="6"/>
                                            </p:txEl>
                                          </p:spTgt>
                                        </p:tgtEl>
                                        <p:attrNameLst>
                                          <p:attrName>style.visibility</p:attrName>
                                        </p:attrNameLst>
                                      </p:cBhvr>
                                      <p:to>
                                        <p:strVal val="visible"/>
                                      </p:to>
                                    </p:set>
                                  </p:childTnLst>
                                </p:cTn>
                              </p:par>
                              <p:par>
                                <p:cTn id="67" presetID="19" presetClass="emph" presetSubtype="0" fill="hold" nodeType="withEffect">
                                  <p:stCondLst>
                                    <p:cond delay="0"/>
                                  </p:stCondLst>
                                  <p:childTnLst>
                                    <p:animClr clrSpc="rgb" dir="cw">
                                      <p:cBhvr override="childStyle">
                                        <p:cTn id="68" dur="500" fill="hold"/>
                                        <p:tgtEl>
                                          <p:spTgt spid="291843">
                                            <p:txEl>
                                              <p:pRg st="8" end="8"/>
                                            </p:txEl>
                                          </p:spTgt>
                                        </p:tgtEl>
                                        <p:attrNameLst>
                                          <p:attrName>style.color</p:attrName>
                                        </p:attrNameLst>
                                      </p:cBhvr>
                                      <p:to>
                                        <a:schemeClr val="accent2"/>
                                      </p:to>
                                    </p:animClr>
                                    <p:animClr clrSpc="rgb" dir="cw">
                                      <p:cBhvr>
                                        <p:cTn id="69" dur="500" fill="hold"/>
                                        <p:tgtEl>
                                          <p:spTgt spid="291843">
                                            <p:txEl>
                                              <p:pRg st="8" end="8"/>
                                            </p:txEl>
                                          </p:spTgt>
                                        </p:tgtEl>
                                        <p:attrNameLst>
                                          <p:attrName>fillcolor</p:attrName>
                                        </p:attrNameLst>
                                      </p:cBhvr>
                                      <p:to>
                                        <a:schemeClr val="accent2"/>
                                      </p:to>
                                    </p:animClr>
                                    <p:set>
                                      <p:cBhvr>
                                        <p:cTn id="70" dur="500" fill="hold"/>
                                        <p:tgtEl>
                                          <p:spTgt spid="291843">
                                            <p:txEl>
                                              <p:pRg st="8" end="8"/>
                                            </p:txEl>
                                          </p:spTgt>
                                        </p:tgtEl>
                                        <p:attrNameLst>
                                          <p:attrName>fill.type</p:attrName>
                                        </p:attrNameLst>
                                      </p:cBhvr>
                                      <p:to>
                                        <p:strVal val="solid"/>
                                      </p:to>
                                    </p:set>
                                    <p:set>
                                      <p:cBhvr>
                                        <p:cTn id="71" dur="500" fill="hold"/>
                                        <p:tgtEl>
                                          <p:spTgt spid="291843">
                                            <p:txEl>
                                              <p:pRg st="8" end="8"/>
                                            </p:txEl>
                                          </p:spTgt>
                                        </p:tgtEl>
                                        <p:attrNameLst>
                                          <p:attrName>fill.on</p:attrName>
                                        </p:attrNameLst>
                                      </p:cBhvr>
                                      <p:to>
                                        <p:strVal val="true"/>
                                      </p:to>
                                    </p:set>
                                  </p:childTnLst>
                                </p:cTn>
                              </p:par>
                              <p:par>
                                <p:cTn id="72" presetID="19" presetClass="emph" presetSubtype="0" fill="hold" nodeType="withEffect">
                                  <p:stCondLst>
                                    <p:cond delay="0"/>
                                  </p:stCondLst>
                                  <p:childTnLst>
                                    <p:animClr clrSpc="rgb" dir="cw">
                                      <p:cBhvr override="childStyle">
                                        <p:cTn id="73" dur="500" fill="hold"/>
                                        <p:tgtEl>
                                          <p:spTgt spid="291843">
                                            <p:txEl>
                                              <p:pRg st="9" end="9"/>
                                            </p:txEl>
                                          </p:spTgt>
                                        </p:tgtEl>
                                        <p:attrNameLst>
                                          <p:attrName>style.color</p:attrName>
                                        </p:attrNameLst>
                                      </p:cBhvr>
                                      <p:to>
                                        <a:schemeClr val="accent2"/>
                                      </p:to>
                                    </p:animClr>
                                    <p:animClr clrSpc="rgb" dir="cw">
                                      <p:cBhvr>
                                        <p:cTn id="74" dur="500" fill="hold"/>
                                        <p:tgtEl>
                                          <p:spTgt spid="291843">
                                            <p:txEl>
                                              <p:pRg st="9" end="9"/>
                                            </p:txEl>
                                          </p:spTgt>
                                        </p:tgtEl>
                                        <p:attrNameLst>
                                          <p:attrName>fillcolor</p:attrName>
                                        </p:attrNameLst>
                                      </p:cBhvr>
                                      <p:to>
                                        <a:schemeClr val="accent2"/>
                                      </p:to>
                                    </p:animClr>
                                    <p:set>
                                      <p:cBhvr>
                                        <p:cTn id="75" dur="500" fill="hold"/>
                                        <p:tgtEl>
                                          <p:spTgt spid="291843">
                                            <p:txEl>
                                              <p:pRg st="9" end="9"/>
                                            </p:txEl>
                                          </p:spTgt>
                                        </p:tgtEl>
                                        <p:attrNameLst>
                                          <p:attrName>fill.type</p:attrName>
                                        </p:attrNameLst>
                                      </p:cBhvr>
                                      <p:to>
                                        <p:strVal val="solid"/>
                                      </p:to>
                                    </p:set>
                                    <p:set>
                                      <p:cBhvr>
                                        <p:cTn id="76" dur="500" fill="hold"/>
                                        <p:tgtEl>
                                          <p:spTgt spid="291843">
                                            <p:txEl>
                                              <p:pRg st="9" end="9"/>
                                            </p:txEl>
                                          </p:spTgt>
                                        </p:tgtEl>
                                        <p:attrNameLst>
                                          <p:attrName>fill.on</p:attrName>
                                        </p:attrNameLst>
                                      </p:cBhvr>
                                      <p:to>
                                        <p:strVal val="true"/>
                                      </p:to>
                                    </p:set>
                                  </p:childTnLst>
                                </p:cTn>
                              </p:par>
                              <p:par>
                                <p:cTn id="77" presetID="19" presetClass="emph" presetSubtype="0" fill="hold" nodeType="withEffect">
                                  <p:stCondLst>
                                    <p:cond delay="0"/>
                                  </p:stCondLst>
                                  <p:childTnLst>
                                    <p:animClr clrSpc="rgb" dir="cw">
                                      <p:cBhvr override="childStyle">
                                        <p:cTn id="78" dur="500" fill="hold"/>
                                        <p:tgtEl>
                                          <p:spTgt spid="291843">
                                            <p:txEl>
                                              <p:pRg st="10" end="10"/>
                                            </p:txEl>
                                          </p:spTgt>
                                        </p:tgtEl>
                                        <p:attrNameLst>
                                          <p:attrName>style.color</p:attrName>
                                        </p:attrNameLst>
                                      </p:cBhvr>
                                      <p:to>
                                        <a:schemeClr val="accent2"/>
                                      </p:to>
                                    </p:animClr>
                                    <p:animClr clrSpc="rgb" dir="cw">
                                      <p:cBhvr>
                                        <p:cTn id="79" dur="500" fill="hold"/>
                                        <p:tgtEl>
                                          <p:spTgt spid="291843">
                                            <p:txEl>
                                              <p:pRg st="10" end="10"/>
                                            </p:txEl>
                                          </p:spTgt>
                                        </p:tgtEl>
                                        <p:attrNameLst>
                                          <p:attrName>fillcolor</p:attrName>
                                        </p:attrNameLst>
                                      </p:cBhvr>
                                      <p:to>
                                        <a:schemeClr val="accent2"/>
                                      </p:to>
                                    </p:animClr>
                                    <p:set>
                                      <p:cBhvr>
                                        <p:cTn id="80" dur="500" fill="hold"/>
                                        <p:tgtEl>
                                          <p:spTgt spid="291843">
                                            <p:txEl>
                                              <p:pRg st="10" end="10"/>
                                            </p:txEl>
                                          </p:spTgt>
                                        </p:tgtEl>
                                        <p:attrNameLst>
                                          <p:attrName>fill.type</p:attrName>
                                        </p:attrNameLst>
                                      </p:cBhvr>
                                      <p:to>
                                        <p:strVal val="solid"/>
                                      </p:to>
                                    </p:set>
                                    <p:set>
                                      <p:cBhvr>
                                        <p:cTn id="81" dur="500" fill="hold"/>
                                        <p:tgtEl>
                                          <p:spTgt spid="291843">
                                            <p:txEl>
                                              <p:pRg st="10" end="10"/>
                                            </p:txEl>
                                          </p:spTgt>
                                        </p:tgtEl>
                                        <p:attrNameLst>
                                          <p:attrName>fill.on</p:attrName>
                                        </p:attrNameLst>
                                      </p:cBhvr>
                                      <p:to>
                                        <p:strVal val="true"/>
                                      </p:to>
                                    </p:set>
                                  </p:childTnLst>
                                </p:cTn>
                              </p:par>
                              <p:par>
                                <p:cTn id="82" presetID="19" presetClass="emph" presetSubtype="0" fill="hold" nodeType="withEffect">
                                  <p:stCondLst>
                                    <p:cond delay="0"/>
                                  </p:stCondLst>
                                  <p:childTnLst>
                                    <p:animClr clrSpc="rgb" dir="cw">
                                      <p:cBhvr override="childStyle">
                                        <p:cTn id="83" dur="500" fill="hold"/>
                                        <p:tgtEl>
                                          <p:spTgt spid="291843">
                                            <p:txEl>
                                              <p:pRg st="11" end="11"/>
                                            </p:txEl>
                                          </p:spTgt>
                                        </p:tgtEl>
                                        <p:attrNameLst>
                                          <p:attrName>style.color</p:attrName>
                                        </p:attrNameLst>
                                      </p:cBhvr>
                                      <p:to>
                                        <a:schemeClr val="accent2"/>
                                      </p:to>
                                    </p:animClr>
                                    <p:animClr clrSpc="rgb" dir="cw">
                                      <p:cBhvr>
                                        <p:cTn id="84" dur="500" fill="hold"/>
                                        <p:tgtEl>
                                          <p:spTgt spid="291843">
                                            <p:txEl>
                                              <p:pRg st="11" end="11"/>
                                            </p:txEl>
                                          </p:spTgt>
                                        </p:tgtEl>
                                        <p:attrNameLst>
                                          <p:attrName>fillcolor</p:attrName>
                                        </p:attrNameLst>
                                      </p:cBhvr>
                                      <p:to>
                                        <a:schemeClr val="accent2"/>
                                      </p:to>
                                    </p:animClr>
                                    <p:set>
                                      <p:cBhvr>
                                        <p:cTn id="85" dur="500" fill="hold"/>
                                        <p:tgtEl>
                                          <p:spTgt spid="291843">
                                            <p:txEl>
                                              <p:pRg st="11" end="11"/>
                                            </p:txEl>
                                          </p:spTgt>
                                        </p:tgtEl>
                                        <p:attrNameLst>
                                          <p:attrName>fill.type</p:attrName>
                                        </p:attrNameLst>
                                      </p:cBhvr>
                                      <p:to>
                                        <p:strVal val="solid"/>
                                      </p:to>
                                    </p:set>
                                    <p:set>
                                      <p:cBhvr>
                                        <p:cTn id="86" dur="500" fill="hold"/>
                                        <p:tgtEl>
                                          <p:spTgt spid="291843">
                                            <p:txEl>
                                              <p:pRg st="11" end="11"/>
                                            </p:txEl>
                                          </p:spTgt>
                                        </p:tgtEl>
                                        <p:attrNameLst>
                                          <p:attrName>fill.on</p:attrName>
                                        </p:attrNameLst>
                                      </p:cBhvr>
                                      <p:to>
                                        <p:strVal val="tru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nodeType="clickEffect">
                                  <p:stCondLst>
                                    <p:cond delay="0"/>
                                  </p:stCondLst>
                                  <p:childTnLst>
                                    <p:set>
                                      <p:cBhvr>
                                        <p:cTn id="90" dur="1" fill="hold">
                                          <p:stCondLst>
                                            <p:cond delay="0"/>
                                          </p:stCondLst>
                                        </p:cTn>
                                        <p:tgtEl>
                                          <p:spTgt spid="291845">
                                            <p:txEl>
                                              <p:pRg st="8" end="8"/>
                                            </p:txEl>
                                          </p:spTgt>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291845">
                                            <p:txEl>
                                              <p:pRg st="9" end="9"/>
                                            </p:txEl>
                                          </p:spTgt>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291845">
                                            <p:txEl>
                                              <p:pRg st="10" end="10"/>
                                            </p:txEl>
                                          </p:spTgt>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291845">
                                            <p:txEl>
                                              <p:pRg st="11" end="11"/>
                                            </p:txEl>
                                          </p:spTgt>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291845">
                                            <p:txEl>
                                              <p:pRg st="12" end="12"/>
                                            </p:txEl>
                                          </p:spTgt>
                                        </p:tgtEl>
                                        <p:attrNameLst>
                                          <p:attrName>style.visibility</p:attrName>
                                        </p:attrNameLst>
                                      </p:cBhvr>
                                      <p:to>
                                        <p:strVal val="visible"/>
                                      </p:to>
                                    </p:set>
                                  </p:childTnLst>
                                </p:cTn>
                              </p:par>
                              <p:par>
                                <p:cTn id="99" presetID="19" presetClass="emph" presetSubtype="0" fill="hold" nodeType="withEffect">
                                  <p:stCondLst>
                                    <p:cond delay="0"/>
                                  </p:stCondLst>
                                  <p:childTnLst>
                                    <p:animClr clrSpc="rgb" dir="cw">
                                      <p:cBhvr override="childStyle">
                                        <p:cTn id="100" dur="500" fill="hold"/>
                                        <p:tgtEl>
                                          <p:spTgt spid="291845">
                                            <p:txEl>
                                              <p:pRg st="0" end="0"/>
                                            </p:txEl>
                                          </p:spTgt>
                                        </p:tgtEl>
                                        <p:attrNameLst>
                                          <p:attrName>style.color</p:attrName>
                                        </p:attrNameLst>
                                      </p:cBhvr>
                                      <p:to>
                                        <a:schemeClr val="accent2"/>
                                      </p:to>
                                    </p:animClr>
                                    <p:animClr clrSpc="rgb" dir="cw">
                                      <p:cBhvr>
                                        <p:cTn id="101" dur="500" fill="hold"/>
                                        <p:tgtEl>
                                          <p:spTgt spid="291845">
                                            <p:txEl>
                                              <p:pRg st="0" end="0"/>
                                            </p:txEl>
                                          </p:spTgt>
                                        </p:tgtEl>
                                        <p:attrNameLst>
                                          <p:attrName>fillcolor</p:attrName>
                                        </p:attrNameLst>
                                      </p:cBhvr>
                                      <p:to>
                                        <a:schemeClr val="accent2"/>
                                      </p:to>
                                    </p:animClr>
                                    <p:set>
                                      <p:cBhvr>
                                        <p:cTn id="102" dur="500" fill="hold"/>
                                        <p:tgtEl>
                                          <p:spTgt spid="291845">
                                            <p:txEl>
                                              <p:pRg st="0" end="0"/>
                                            </p:txEl>
                                          </p:spTgt>
                                        </p:tgtEl>
                                        <p:attrNameLst>
                                          <p:attrName>fill.type</p:attrName>
                                        </p:attrNameLst>
                                      </p:cBhvr>
                                      <p:to>
                                        <p:strVal val="solid"/>
                                      </p:to>
                                    </p:set>
                                    <p:set>
                                      <p:cBhvr>
                                        <p:cTn id="103" dur="500" fill="hold"/>
                                        <p:tgtEl>
                                          <p:spTgt spid="291845">
                                            <p:txEl>
                                              <p:pRg st="0" end="0"/>
                                            </p:txEl>
                                          </p:spTgt>
                                        </p:tgtEl>
                                        <p:attrNameLst>
                                          <p:attrName>fill.on</p:attrName>
                                        </p:attrNameLst>
                                      </p:cBhvr>
                                      <p:to>
                                        <p:strVal val="true"/>
                                      </p:to>
                                    </p:set>
                                  </p:childTnLst>
                                </p:cTn>
                              </p:par>
                              <p:par>
                                <p:cTn id="104" presetID="19" presetClass="emph" presetSubtype="0" fill="hold" nodeType="withEffect">
                                  <p:stCondLst>
                                    <p:cond delay="0"/>
                                  </p:stCondLst>
                                  <p:childTnLst>
                                    <p:animClr clrSpc="rgb" dir="cw">
                                      <p:cBhvr override="childStyle">
                                        <p:cTn id="105" dur="500" fill="hold"/>
                                        <p:tgtEl>
                                          <p:spTgt spid="291845">
                                            <p:txEl>
                                              <p:pRg st="1" end="1"/>
                                            </p:txEl>
                                          </p:spTgt>
                                        </p:tgtEl>
                                        <p:attrNameLst>
                                          <p:attrName>style.color</p:attrName>
                                        </p:attrNameLst>
                                      </p:cBhvr>
                                      <p:to>
                                        <a:schemeClr val="accent2"/>
                                      </p:to>
                                    </p:animClr>
                                    <p:animClr clrSpc="rgb" dir="cw">
                                      <p:cBhvr>
                                        <p:cTn id="106" dur="500" fill="hold"/>
                                        <p:tgtEl>
                                          <p:spTgt spid="291845">
                                            <p:txEl>
                                              <p:pRg st="1" end="1"/>
                                            </p:txEl>
                                          </p:spTgt>
                                        </p:tgtEl>
                                        <p:attrNameLst>
                                          <p:attrName>fillcolor</p:attrName>
                                        </p:attrNameLst>
                                      </p:cBhvr>
                                      <p:to>
                                        <a:schemeClr val="accent2"/>
                                      </p:to>
                                    </p:animClr>
                                    <p:set>
                                      <p:cBhvr>
                                        <p:cTn id="107" dur="500" fill="hold"/>
                                        <p:tgtEl>
                                          <p:spTgt spid="291845">
                                            <p:txEl>
                                              <p:pRg st="1" end="1"/>
                                            </p:txEl>
                                          </p:spTgt>
                                        </p:tgtEl>
                                        <p:attrNameLst>
                                          <p:attrName>fill.type</p:attrName>
                                        </p:attrNameLst>
                                      </p:cBhvr>
                                      <p:to>
                                        <p:strVal val="solid"/>
                                      </p:to>
                                    </p:set>
                                    <p:set>
                                      <p:cBhvr>
                                        <p:cTn id="108" dur="500" fill="hold"/>
                                        <p:tgtEl>
                                          <p:spTgt spid="291845">
                                            <p:txEl>
                                              <p:pRg st="1" end="1"/>
                                            </p:txEl>
                                          </p:spTgt>
                                        </p:tgtEl>
                                        <p:attrNameLst>
                                          <p:attrName>fill.on</p:attrName>
                                        </p:attrNameLst>
                                      </p:cBhvr>
                                      <p:to>
                                        <p:strVal val="true"/>
                                      </p:to>
                                    </p:set>
                                  </p:childTnLst>
                                </p:cTn>
                              </p:par>
                              <p:par>
                                <p:cTn id="109" presetID="19" presetClass="emph" presetSubtype="0" fill="hold" nodeType="withEffect">
                                  <p:stCondLst>
                                    <p:cond delay="0"/>
                                  </p:stCondLst>
                                  <p:childTnLst>
                                    <p:animClr clrSpc="rgb" dir="cw">
                                      <p:cBhvr override="childStyle">
                                        <p:cTn id="110" dur="500" fill="hold"/>
                                        <p:tgtEl>
                                          <p:spTgt spid="291845">
                                            <p:txEl>
                                              <p:pRg st="2" end="2"/>
                                            </p:txEl>
                                          </p:spTgt>
                                        </p:tgtEl>
                                        <p:attrNameLst>
                                          <p:attrName>style.color</p:attrName>
                                        </p:attrNameLst>
                                      </p:cBhvr>
                                      <p:to>
                                        <a:schemeClr val="accent2"/>
                                      </p:to>
                                    </p:animClr>
                                    <p:animClr clrSpc="rgb" dir="cw">
                                      <p:cBhvr>
                                        <p:cTn id="111" dur="500" fill="hold"/>
                                        <p:tgtEl>
                                          <p:spTgt spid="291845">
                                            <p:txEl>
                                              <p:pRg st="2" end="2"/>
                                            </p:txEl>
                                          </p:spTgt>
                                        </p:tgtEl>
                                        <p:attrNameLst>
                                          <p:attrName>fillcolor</p:attrName>
                                        </p:attrNameLst>
                                      </p:cBhvr>
                                      <p:to>
                                        <a:schemeClr val="accent2"/>
                                      </p:to>
                                    </p:animClr>
                                    <p:set>
                                      <p:cBhvr>
                                        <p:cTn id="112" dur="500" fill="hold"/>
                                        <p:tgtEl>
                                          <p:spTgt spid="291845">
                                            <p:txEl>
                                              <p:pRg st="2" end="2"/>
                                            </p:txEl>
                                          </p:spTgt>
                                        </p:tgtEl>
                                        <p:attrNameLst>
                                          <p:attrName>fill.type</p:attrName>
                                        </p:attrNameLst>
                                      </p:cBhvr>
                                      <p:to>
                                        <p:strVal val="solid"/>
                                      </p:to>
                                    </p:set>
                                    <p:set>
                                      <p:cBhvr>
                                        <p:cTn id="113" dur="500" fill="hold"/>
                                        <p:tgtEl>
                                          <p:spTgt spid="291845">
                                            <p:txEl>
                                              <p:pRg st="2" end="2"/>
                                            </p:txEl>
                                          </p:spTgt>
                                        </p:tgtEl>
                                        <p:attrNameLst>
                                          <p:attrName>fill.on</p:attrName>
                                        </p:attrNameLst>
                                      </p:cBhvr>
                                      <p:to>
                                        <p:strVal val="true"/>
                                      </p:to>
                                    </p:set>
                                  </p:childTnLst>
                                </p:cTn>
                              </p:par>
                              <p:par>
                                <p:cTn id="114" presetID="19" presetClass="emph" presetSubtype="0" fill="hold" nodeType="withEffect">
                                  <p:stCondLst>
                                    <p:cond delay="0"/>
                                  </p:stCondLst>
                                  <p:childTnLst>
                                    <p:animClr clrSpc="rgb" dir="cw">
                                      <p:cBhvr override="childStyle">
                                        <p:cTn id="115" dur="500" fill="hold"/>
                                        <p:tgtEl>
                                          <p:spTgt spid="291845">
                                            <p:txEl>
                                              <p:pRg st="3" end="3"/>
                                            </p:txEl>
                                          </p:spTgt>
                                        </p:tgtEl>
                                        <p:attrNameLst>
                                          <p:attrName>style.color</p:attrName>
                                        </p:attrNameLst>
                                      </p:cBhvr>
                                      <p:to>
                                        <a:schemeClr val="accent2"/>
                                      </p:to>
                                    </p:animClr>
                                    <p:animClr clrSpc="rgb" dir="cw">
                                      <p:cBhvr>
                                        <p:cTn id="116" dur="500" fill="hold"/>
                                        <p:tgtEl>
                                          <p:spTgt spid="291845">
                                            <p:txEl>
                                              <p:pRg st="3" end="3"/>
                                            </p:txEl>
                                          </p:spTgt>
                                        </p:tgtEl>
                                        <p:attrNameLst>
                                          <p:attrName>fillcolor</p:attrName>
                                        </p:attrNameLst>
                                      </p:cBhvr>
                                      <p:to>
                                        <a:schemeClr val="accent2"/>
                                      </p:to>
                                    </p:animClr>
                                    <p:set>
                                      <p:cBhvr>
                                        <p:cTn id="117" dur="500" fill="hold"/>
                                        <p:tgtEl>
                                          <p:spTgt spid="291845">
                                            <p:txEl>
                                              <p:pRg st="3" end="3"/>
                                            </p:txEl>
                                          </p:spTgt>
                                        </p:tgtEl>
                                        <p:attrNameLst>
                                          <p:attrName>fill.type</p:attrName>
                                        </p:attrNameLst>
                                      </p:cBhvr>
                                      <p:to>
                                        <p:strVal val="solid"/>
                                      </p:to>
                                    </p:set>
                                    <p:set>
                                      <p:cBhvr>
                                        <p:cTn id="118" dur="500" fill="hold"/>
                                        <p:tgtEl>
                                          <p:spTgt spid="291845">
                                            <p:txEl>
                                              <p:pRg st="3" end="3"/>
                                            </p:txEl>
                                          </p:spTgt>
                                        </p:tgtEl>
                                        <p:attrNameLst>
                                          <p:attrName>fill.on</p:attrName>
                                        </p:attrNameLst>
                                      </p:cBhvr>
                                      <p:to>
                                        <p:strVal val="true"/>
                                      </p:to>
                                    </p:set>
                                  </p:childTnLst>
                                </p:cTn>
                              </p:par>
                              <p:par>
                                <p:cTn id="119" presetID="19" presetClass="emph" presetSubtype="0" fill="hold" nodeType="withEffect">
                                  <p:stCondLst>
                                    <p:cond delay="0"/>
                                  </p:stCondLst>
                                  <p:childTnLst>
                                    <p:animClr clrSpc="rgb" dir="cw">
                                      <p:cBhvr override="childStyle">
                                        <p:cTn id="120" dur="500" fill="hold"/>
                                        <p:tgtEl>
                                          <p:spTgt spid="291845">
                                            <p:txEl>
                                              <p:pRg st="4" end="4"/>
                                            </p:txEl>
                                          </p:spTgt>
                                        </p:tgtEl>
                                        <p:attrNameLst>
                                          <p:attrName>style.color</p:attrName>
                                        </p:attrNameLst>
                                      </p:cBhvr>
                                      <p:to>
                                        <a:schemeClr val="accent2"/>
                                      </p:to>
                                    </p:animClr>
                                    <p:animClr clrSpc="rgb" dir="cw">
                                      <p:cBhvr>
                                        <p:cTn id="121" dur="500" fill="hold"/>
                                        <p:tgtEl>
                                          <p:spTgt spid="291845">
                                            <p:txEl>
                                              <p:pRg st="4" end="4"/>
                                            </p:txEl>
                                          </p:spTgt>
                                        </p:tgtEl>
                                        <p:attrNameLst>
                                          <p:attrName>fillcolor</p:attrName>
                                        </p:attrNameLst>
                                      </p:cBhvr>
                                      <p:to>
                                        <a:schemeClr val="accent2"/>
                                      </p:to>
                                    </p:animClr>
                                    <p:set>
                                      <p:cBhvr>
                                        <p:cTn id="122" dur="500" fill="hold"/>
                                        <p:tgtEl>
                                          <p:spTgt spid="291845">
                                            <p:txEl>
                                              <p:pRg st="4" end="4"/>
                                            </p:txEl>
                                          </p:spTgt>
                                        </p:tgtEl>
                                        <p:attrNameLst>
                                          <p:attrName>fill.type</p:attrName>
                                        </p:attrNameLst>
                                      </p:cBhvr>
                                      <p:to>
                                        <p:strVal val="solid"/>
                                      </p:to>
                                    </p:set>
                                    <p:set>
                                      <p:cBhvr>
                                        <p:cTn id="123" dur="500" fill="hold"/>
                                        <p:tgtEl>
                                          <p:spTgt spid="291845">
                                            <p:txEl>
                                              <p:pRg st="4" end="4"/>
                                            </p:txEl>
                                          </p:spTgt>
                                        </p:tgtEl>
                                        <p:attrNameLst>
                                          <p:attrName>fill.on</p:attrName>
                                        </p:attrNameLst>
                                      </p:cBhvr>
                                      <p:to>
                                        <p:strVal val="true"/>
                                      </p:to>
                                    </p:set>
                                  </p:childTnLst>
                                </p:cTn>
                              </p:par>
                              <p:par>
                                <p:cTn id="124" presetID="19" presetClass="emph" presetSubtype="0" fill="hold" nodeType="withEffect">
                                  <p:stCondLst>
                                    <p:cond delay="0"/>
                                  </p:stCondLst>
                                  <p:childTnLst>
                                    <p:animClr clrSpc="rgb" dir="cw">
                                      <p:cBhvr override="childStyle">
                                        <p:cTn id="125" dur="500" fill="hold"/>
                                        <p:tgtEl>
                                          <p:spTgt spid="291845">
                                            <p:txEl>
                                              <p:pRg st="5" end="5"/>
                                            </p:txEl>
                                          </p:spTgt>
                                        </p:tgtEl>
                                        <p:attrNameLst>
                                          <p:attrName>style.color</p:attrName>
                                        </p:attrNameLst>
                                      </p:cBhvr>
                                      <p:to>
                                        <a:schemeClr val="accent2"/>
                                      </p:to>
                                    </p:animClr>
                                    <p:animClr clrSpc="rgb" dir="cw">
                                      <p:cBhvr>
                                        <p:cTn id="126" dur="500" fill="hold"/>
                                        <p:tgtEl>
                                          <p:spTgt spid="291845">
                                            <p:txEl>
                                              <p:pRg st="5" end="5"/>
                                            </p:txEl>
                                          </p:spTgt>
                                        </p:tgtEl>
                                        <p:attrNameLst>
                                          <p:attrName>fillcolor</p:attrName>
                                        </p:attrNameLst>
                                      </p:cBhvr>
                                      <p:to>
                                        <a:schemeClr val="accent2"/>
                                      </p:to>
                                    </p:animClr>
                                    <p:set>
                                      <p:cBhvr>
                                        <p:cTn id="127" dur="500" fill="hold"/>
                                        <p:tgtEl>
                                          <p:spTgt spid="291845">
                                            <p:txEl>
                                              <p:pRg st="5" end="5"/>
                                            </p:txEl>
                                          </p:spTgt>
                                        </p:tgtEl>
                                        <p:attrNameLst>
                                          <p:attrName>fill.type</p:attrName>
                                        </p:attrNameLst>
                                      </p:cBhvr>
                                      <p:to>
                                        <p:strVal val="solid"/>
                                      </p:to>
                                    </p:set>
                                    <p:set>
                                      <p:cBhvr>
                                        <p:cTn id="128" dur="500" fill="hold"/>
                                        <p:tgtEl>
                                          <p:spTgt spid="291845">
                                            <p:txEl>
                                              <p:pRg st="5" end="5"/>
                                            </p:txEl>
                                          </p:spTgt>
                                        </p:tgtEl>
                                        <p:attrNameLst>
                                          <p:attrName>fill.on</p:attrName>
                                        </p:attrNameLst>
                                      </p:cBhvr>
                                      <p:to>
                                        <p:strVal val="true"/>
                                      </p:to>
                                    </p:set>
                                  </p:childTnLst>
                                </p:cTn>
                              </p:par>
                              <p:par>
                                <p:cTn id="129" presetID="19" presetClass="emph" presetSubtype="0" fill="hold" nodeType="withEffect">
                                  <p:stCondLst>
                                    <p:cond delay="0"/>
                                  </p:stCondLst>
                                  <p:childTnLst>
                                    <p:animClr clrSpc="rgb" dir="cw">
                                      <p:cBhvr override="childStyle">
                                        <p:cTn id="130" dur="500" fill="hold"/>
                                        <p:tgtEl>
                                          <p:spTgt spid="291845">
                                            <p:txEl>
                                              <p:pRg st="6" end="6"/>
                                            </p:txEl>
                                          </p:spTgt>
                                        </p:tgtEl>
                                        <p:attrNameLst>
                                          <p:attrName>style.color</p:attrName>
                                        </p:attrNameLst>
                                      </p:cBhvr>
                                      <p:to>
                                        <a:schemeClr val="accent2"/>
                                      </p:to>
                                    </p:animClr>
                                    <p:animClr clrSpc="rgb" dir="cw">
                                      <p:cBhvr>
                                        <p:cTn id="131" dur="500" fill="hold"/>
                                        <p:tgtEl>
                                          <p:spTgt spid="291845">
                                            <p:txEl>
                                              <p:pRg st="6" end="6"/>
                                            </p:txEl>
                                          </p:spTgt>
                                        </p:tgtEl>
                                        <p:attrNameLst>
                                          <p:attrName>fillcolor</p:attrName>
                                        </p:attrNameLst>
                                      </p:cBhvr>
                                      <p:to>
                                        <a:schemeClr val="accent2"/>
                                      </p:to>
                                    </p:animClr>
                                    <p:set>
                                      <p:cBhvr>
                                        <p:cTn id="132" dur="500" fill="hold"/>
                                        <p:tgtEl>
                                          <p:spTgt spid="291845">
                                            <p:txEl>
                                              <p:pRg st="6" end="6"/>
                                            </p:txEl>
                                          </p:spTgt>
                                        </p:tgtEl>
                                        <p:attrNameLst>
                                          <p:attrName>fill.type</p:attrName>
                                        </p:attrNameLst>
                                      </p:cBhvr>
                                      <p:to>
                                        <p:strVal val="solid"/>
                                      </p:to>
                                    </p:set>
                                    <p:set>
                                      <p:cBhvr>
                                        <p:cTn id="133" dur="500" fill="hold"/>
                                        <p:tgtEl>
                                          <p:spTgt spid="291845">
                                            <p:txEl>
                                              <p:pRg st="6" end="6"/>
                                            </p:txEl>
                                          </p:spTgt>
                                        </p:tgtEl>
                                        <p:attrNameLst>
                                          <p:attrName>fill.on</p:attrName>
                                        </p:attrNameLst>
                                      </p:cBhvr>
                                      <p:to>
                                        <p:strVal val="true"/>
                                      </p:to>
                                    </p:set>
                                  </p:childTnLst>
                                </p:cTn>
                              </p:par>
                            </p:childTnLst>
                          </p:cTn>
                        </p:par>
                      </p:childTnLst>
                    </p:cTn>
                  </p:par>
                  <p:par>
                    <p:cTn id="134" fill="hold" nodeType="clickPar">
                      <p:stCondLst>
                        <p:cond delay="indefinite"/>
                      </p:stCondLst>
                      <p:childTnLst>
                        <p:par>
                          <p:cTn id="135" fill="hold" nodeType="withGroup">
                            <p:stCondLst>
                              <p:cond delay="0"/>
                            </p:stCondLst>
                            <p:childTnLst>
                              <p:par>
                                <p:cTn id="136" presetID="1" presetClass="entr" presetSubtype="0" fill="hold" nodeType="clickEffect">
                                  <p:stCondLst>
                                    <p:cond delay="0"/>
                                  </p:stCondLst>
                                  <p:childTnLst>
                                    <p:set>
                                      <p:cBhvr>
                                        <p:cTn id="137" dur="1" fill="hold">
                                          <p:stCondLst>
                                            <p:cond delay="0"/>
                                          </p:stCondLst>
                                        </p:cTn>
                                        <p:tgtEl>
                                          <p:spTgt spid="291845">
                                            <p:txEl>
                                              <p:pRg st="14" end="14"/>
                                            </p:txEl>
                                          </p:spTgt>
                                        </p:tgtEl>
                                        <p:attrNameLst>
                                          <p:attrName>style.visibility</p:attrName>
                                        </p:attrNameLst>
                                      </p:cBhvr>
                                      <p:to>
                                        <p:strVal val="visible"/>
                                      </p:to>
                                    </p:set>
                                  </p:childTnLst>
                                </p:cTn>
                              </p:par>
                              <p:par>
                                <p:cTn id="138" presetID="19" presetClass="emph" presetSubtype="0" fill="hold" nodeType="withEffect">
                                  <p:stCondLst>
                                    <p:cond delay="0"/>
                                  </p:stCondLst>
                                  <p:childTnLst>
                                    <p:animClr clrSpc="rgb" dir="cw">
                                      <p:cBhvr override="childStyle">
                                        <p:cTn id="139" dur="500" fill="hold"/>
                                        <p:tgtEl>
                                          <p:spTgt spid="291845">
                                            <p:txEl>
                                              <p:pRg st="8" end="8"/>
                                            </p:txEl>
                                          </p:spTgt>
                                        </p:tgtEl>
                                        <p:attrNameLst>
                                          <p:attrName>style.color</p:attrName>
                                        </p:attrNameLst>
                                      </p:cBhvr>
                                      <p:to>
                                        <a:schemeClr val="accent2"/>
                                      </p:to>
                                    </p:animClr>
                                    <p:animClr clrSpc="rgb" dir="cw">
                                      <p:cBhvr>
                                        <p:cTn id="140" dur="500" fill="hold"/>
                                        <p:tgtEl>
                                          <p:spTgt spid="291845">
                                            <p:txEl>
                                              <p:pRg st="8" end="8"/>
                                            </p:txEl>
                                          </p:spTgt>
                                        </p:tgtEl>
                                        <p:attrNameLst>
                                          <p:attrName>fillcolor</p:attrName>
                                        </p:attrNameLst>
                                      </p:cBhvr>
                                      <p:to>
                                        <a:schemeClr val="accent2"/>
                                      </p:to>
                                    </p:animClr>
                                    <p:set>
                                      <p:cBhvr>
                                        <p:cTn id="141" dur="500" fill="hold"/>
                                        <p:tgtEl>
                                          <p:spTgt spid="291845">
                                            <p:txEl>
                                              <p:pRg st="8" end="8"/>
                                            </p:txEl>
                                          </p:spTgt>
                                        </p:tgtEl>
                                        <p:attrNameLst>
                                          <p:attrName>fill.type</p:attrName>
                                        </p:attrNameLst>
                                      </p:cBhvr>
                                      <p:to>
                                        <p:strVal val="solid"/>
                                      </p:to>
                                    </p:set>
                                    <p:set>
                                      <p:cBhvr>
                                        <p:cTn id="142" dur="500" fill="hold"/>
                                        <p:tgtEl>
                                          <p:spTgt spid="291845">
                                            <p:txEl>
                                              <p:pRg st="8" end="8"/>
                                            </p:txEl>
                                          </p:spTgt>
                                        </p:tgtEl>
                                        <p:attrNameLst>
                                          <p:attrName>fill.on</p:attrName>
                                        </p:attrNameLst>
                                      </p:cBhvr>
                                      <p:to>
                                        <p:strVal val="true"/>
                                      </p:to>
                                    </p:set>
                                  </p:childTnLst>
                                </p:cTn>
                              </p:par>
                              <p:par>
                                <p:cTn id="143" presetID="19" presetClass="emph" presetSubtype="0" fill="hold" nodeType="withEffect">
                                  <p:stCondLst>
                                    <p:cond delay="0"/>
                                  </p:stCondLst>
                                  <p:childTnLst>
                                    <p:animClr clrSpc="rgb" dir="cw">
                                      <p:cBhvr override="childStyle">
                                        <p:cTn id="144" dur="500" fill="hold"/>
                                        <p:tgtEl>
                                          <p:spTgt spid="291845">
                                            <p:txEl>
                                              <p:pRg st="9" end="9"/>
                                            </p:txEl>
                                          </p:spTgt>
                                        </p:tgtEl>
                                        <p:attrNameLst>
                                          <p:attrName>style.color</p:attrName>
                                        </p:attrNameLst>
                                      </p:cBhvr>
                                      <p:to>
                                        <a:schemeClr val="accent2"/>
                                      </p:to>
                                    </p:animClr>
                                    <p:animClr clrSpc="rgb" dir="cw">
                                      <p:cBhvr>
                                        <p:cTn id="145" dur="500" fill="hold"/>
                                        <p:tgtEl>
                                          <p:spTgt spid="291845">
                                            <p:txEl>
                                              <p:pRg st="9" end="9"/>
                                            </p:txEl>
                                          </p:spTgt>
                                        </p:tgtEl>
                                        <p:attrNameLst>
                                          <p:attrName>fillcolor</p:attrName>
                                        </p:attrNameLst>
                                      </p:cBhvr>
                                      <p:to>
                                        <a:schemeClr val="accent2"/>
                                      </p:to>
                                    </p:animClr>
                                    <p:set>
                                      <p:cBhvr>
                                        <p:cTn id="146" dur="500" fill="hold"/>
                                        <p:tgtEl>
                                          <p:spTgt spid="291845">
                                            <p:txEl>
                                              <p:pRg st="9" end="9"/>
                                            </p:txEl>
                                          </p:spTgt>
                                        </p:tgtEl>
                                        <p:attrNameLst>
                                          <p:attrName>fill.type</p:attrName>
                                        </p:attrNameLst>
                                      </p:cBhvr>
                                      <p:to>
                                        <p:strVal val="solid"/>
                                      </p:to>
                                    </p:set>
                                    <p:set>
                                      <p:cBhvr>
                                        <p:cTn id="147" dur="500" fill="hold"/>
                                        <p:tgtEl>
                                          <p:spTgt spid="291845">
                                            <p:txEl>
                                              <p:pRg st="9" end="9"/>
                                            </p:txEl>
                                          </p:spTgt>
                                        </p:tgtEl>
                                        <p:attrNameLst>
                                          <p:attrName>fill.on</p:attrName>
                                        </p:attrNameLst>
                                      </p:cBhvr>
                                      <p:to>
                                        <p:strVal val="true"/>
                                      </p:to>
                                    </p:set>
                                  </p:childTnLst>
                                </p:cTn>
                              </p:par>
                              <p:par>
                                <p:cTn id="148" presetID="19" presetClass="emph" presetSubtype="0" fill="hold" nodeType="withEffect">
                                  <p:stCondLst>
                                    <p:cond delay="0"/>
                                  </p:stCondLst>
                                  <p:childTnLst>
                                    <p:animClr clrSpc="rgb" dir="cw">
                                      <p:cBhvr override="childStyle">
                                        <p:cTn id="149" dur="500" fill="hold"/>
                                        <p:tgtEl>
                                          <p:spTgt spid="291845">
                                            <p:txEl>
                                              <p:pRg st="10" end="10"/>
                                            </p:txEl>
                                          </p:spTgt>
                                        </p:tgtEl>
                                        <p:attrNameLst>
                                          <p:attrName>style.color</p:attrName>
                                        </p:attrNameLst>
                                      </p:cBhvr>
                                      <p:to>
                                        <a:schemeClr val="accent2"/>
                                      </p:to>
                                    </p:animClr>
                                    <p:animClr clrSpc="rgb" dir="cw">
                                      <p:cBhvr>
                                        <p:cTn id="150" dur="500" fill="hold"/>
                                        <p:tgtEl>
                                          <p:spTgt spid="291845">
                                            <p:txEl>
                                              <p:pRg st="10" end="10"/>
                                            </p:txEl>
                                          </p:spTgt>
                                        </p:tgtEl>
                                        <p:attrNameLst>
                                          <p:attrName>fillcolor</p:attrName>
                                        </p:attrNameLst>
                                      </p:cBhvr>
                                      <p:to>
                                        <a:schemeClr val="accent2"/>
                                      </p:to>
                                    </p:animClr>
                                    <p:set>
                                      <p:cBhvr>
                                        <p:cTn id="151" dur="500" fill="hold"/>
                                        <p:tgtEl>
                                          <p:spTgt spid="291845">
                                            <p:txEl>
                                              <p:pRg st="10" end="10"/>
                                            </p:txEl>
                                          </p:spTgt>
                                        </p:tgtEl>
                                        <p:attrNameLst>
                                          <p:attrName>fill.type</p:attrName>
                                        </p:attrNameLst>
                                      </p:cBhvr>
                                      <p:to>
                                        <p:strVal val="solid"/>
                                      </p:to>
                                    </p:set>
                                    <p:set>
                                      <p:cBhvr>
                                        <p:cTn id="152" dur="500" fill="hold"/>
                                        <p:tgtEl>
                                          <p:spTgt spid="291845">
                                            <p:txEl>
                                              <p:pRg st="10" end="10"/>
                                            </p:txEl>
                                          </p:spTgt>
                                        </p:tgtEl>
                                        <p:attrNameLst>
                                          <p:attrName>fill.on</p:attrName>
                                        </p:attrNameLst>
                                      </p:cBhvr>
                                      <p:to>
                                        <p:strVal val="true"/>
                                      </p:to>
                                    </p:set>
                                  </p:childTnLst>
                                </p:cTn>
                              </p:par>
                              <p:par>
                                <p:cTn id="153" presetID="19" presetClass="emph" presetSubtype="0" fill="hold" nodeType="withEffect">
                                  <p:stCondLst>
                                    <p:cond delay="0"/>
                                  </p:stCondLst>
                                  <p:childTnLst>
                                    <p:animClr clrSpc="rgb" dir="cw">
                                      <p:cBhvr override="childStyle">
                                        <p:cTn id="154" dur="500" fill="hold"/>
                                        <p:tgtEl>
                                          <p:spTgt spid="291845">
                                            <p:txEl>
                                              <p:pRg st="11" end="11"/>
                                            </p:txEl>
                                          </p:spTgt>
                                        </p:tgtEl>
                                        <p:attrNameLst>
                                          <p:attrName>style.color</p:attrName>
                                        </p:attrNameLst>
                                      </p:cBhvr>
                                      <p:to>
                                        <a:schemeClr val="accent2"/>
                                      </p:to>
                                    </p:animClr>
                                    <p:animClr clrSpc="rgb" dir="cw">
                                      <p:cBhvr>
                                        <p:cTn id="155" dur="500" fill="hold"/>
                                        <p:tgtEl>
                                          <p:spTgt spid="291845">
                                            <p:txEl>
                                              <p:pRg st="11" end="11"/>
                                            </p:txEl>
                                          </p:spTgt>
                                        </p:tgtEl>
                                        <p:attrNameLst>
                                          <p:attrName>fillcolor</p:attrName>
                                        </p:attrNameLst>
                                      </p:cBhvr>
                                      <p:to>
                                        <a:schemeClr val="accent2"/>
                                      </p:to>
                                    </p:animClr>
                                    <p:set>
                                      <p:cBhvr>
                                        <p:cTn id="156" dur="500" fill="hold"/>
                                        <p:tgtEl>
                                          <p:spTgt spid="291845">
                                            <p:txEl>
                                              <p:pRg st="11" end="11"/>
                                            </p:txEl>
                                          </p:spTgt>
                                        </p:tgtEl>
                                        <p:attrNameLst>
                                          <p:attrName>fill.type</p:attrName>
                                        </p:attrNameLst>
                                      </p:cBhvr>
                                      <p:to>
                                        <p:strVal val="solid"/>
                                      </p:to>
                                    </p:set>
                                    <p:set>
                                      <p:cBhvr>
                                        <p:cTn id="157" dur="500" fill="hold"/>
                                        <p:tgtEl>
                                          <p:spTgt spid="291845">
                                            <p:txEl>
                                              <p:pRg st="11" end="11"/>
                                            </p:txEl>
                                          </p:spTgt>
                                        </p:tgtEl>
                                        <p:attrNameLst>
                                          <p:attrName>fill.on</p:attrName>
                                        </p:attrNameLst>
                                      </p:cBhvr>
                                      <p:to>
                                        <p:strVal val="true"/>
                                      </p:to>
                                    </p:set>
                                  </p:childTnLst>
                                </p:cTn>
                              </p:par>
                              <p:par>
                                <p:cTn id="158" presetID="19" presetClass="emph" presetSubtype="0" fill="hold" nodeType="withEffect">
                                  <p:stCondLst>
                                    <p:cond delay="0"/>
                                  </p:stCondLst>
                                  <p:childTnLst>
                                    <p:animClr clrSpc="rgb" dir="cw">
                                      <p:cBhvr override="childStyle">
                                        <p:cTn id="159" dur="500" fill="hold"/>
                                        <p:tgtEl>
                                          <p:spTgt spid="291845">
                                            <p:txEl>
                                              <p:pRg st="12" end="12"/>
                                            </p:txEl>
                                          </p:spTgt>
                                        </p:tgtEl>
                                        <p:attrNameLst>
                                          <p:attrName>style.color</p:attrName>
                                        </p:attrNameLst>
                                      </p:cBhvr>
                                      <p:to>
                                        <a:schemeClr val="accent2"/>
                                      </p:to>
                                    </p:animClr>
                                    <p:animClr clrSpc="rgb" dir="cw">
                                      <p:cBhvr>
                                        <p:cTn id="160" dur="500" fill="hold"/>
                                        <p:tgtEl>
                                          <p:spTgt spid="291845">
                                            <p:txEl>
                                              <p:pRg st="12" end="12"/>
                                            </p:txEl>
                                          </p:spTgt>
                                        </p:tgtEl>
                                        <p:attrNameLst>
                                          <p:attrName>fillcolor</p:attrName>
                                        </p:attrNameLst>
                                      </p:cBhvr>
                                      <p:to>
                                        <a:schemeClr val="accent2"/>
                                      </p:to>
                                    </p:animClr>
                                    <p:set>
                                      <p:cBhvr>
                                        <p:cTn id="161" dur="500" fill="hold"/>
                                        <p:tgtEl>
                                          <p:spTgt spid="291845">
                                            <p:txEl>
                                              <p:pRg st="12" end="12"/>
                                            </p:txEl>
                                          </p:spTgt>
                                        </p:tgtEl>
                                        <p:attrNameLst>
                                          <p:attrName>fill.type</p:attrName>
                                        </p:attrNameLst>
                                      </p:cBhvr>
                                      <p:to>
                                        <p:strVal val="solid"/>
                                      </p:to>
                                    </p:set>
                                    <p:set>
                                      <p:cBhvr>
                                        <p:cTn id="162" dur="500" fill="hold"/>
                                        <p:tgtEl>
                                          <p:spTgt spid="291845">
                                            <p:txEl>
                                              <p:pRg st="12" end="12"/>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533400" y="122238"/>
            <a:ext cx="7010400" cy="1295400"/>
          </a:xfrm>
        </p:spPr>
        <p:txBody>
          <a:bodyPr/>
          <a:lstStyle/>
          <a:p>
            <a:r>
              <a:rPr lang="en-US" altLang="en-US" smtClean="0"/>
              <a:t>Community and Coaching</a:t>
            </a:r>
          </a:p>
        </p:txBody>
      </p:sp>
      <p:pic>
        <p:nvPicPr>
          <p:cNvPr id="11267" name="Picture 6"/>
          <p:cNvPicPr>
            <a:picLocks noChangeAspect="1" noChangeArrowheads="1"/>
          </p:cNvPicPr>
          <p:nvPr/>
        </p:nvPicPr>
        <p:blipFill>
          <a:blip r:embed="rId3">
            <a:extLst/>
          </a:blip>
          <a:srcRect/>
          <a:stretch>
            <a:fillRect/>
          </a:stretch>
        </p:blipFill>
        <p:spPr bwMode="auto">
          <a:xfrm>
            <a:off x="4876800" y="3733800"/>
            <a:ext cx="4038600" cy="2895600"/>
          </a:xfrm>
          <a:prstGeom prst="rect">
            <a:avLst/>
          </a:prstGeom>
          <a:ln>
            <a:noFill/>
          </a:ln>
          <a:effectLst>
            <a:softEdge rad="112500"/>
          </a:effectLst>
          <a:extLst/>
        </p:spPr>
      </p:pic>
      <p:sp>
        <p:nvSpPr>
          <p:cNvPr id="14340" name="AutoShape 8"/>
          <p:cNvSpPr>
            <a:spLocks noChangeArrowheads="1"/>
          </p:cNvSpPr>
          <p:nvPr/>
        </p:nvSpPr>
        <p:spPr bwMode="auto">
          <a:xfrm>
            <a:off x="4622800" y="1676400"/>
            <a:ext cx="4267200" cy="1143000"/>
          </a:xfrm>
          <a:prstGeom prst="wedgeRoundRectCallout">
            <a:avLst>
              <a:gd name="adj1" fmla="val 44495"/>
              <a:gd name="adj2" fmla="val 179292"/>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eaLnBrk="1" hangingPunct="1">
              <a:lnSpc>
                <a:spcPct val="80000"/>
              </a:lnSpc>
              <a:buFont typeface="Wingdings" pitchFamily="2" charset="2"/>
              <a:buNone/>
            </a:pPr>
            <a:r>
              <a:rPr lang="en-US" altLang="en-US" sz="1800" b="0" i="1"/>
              <a:t>"As we did it piece by piece…, it really wasn't a lot of time, and the changes we made were so significant…."</a:t>
            </a:r>
            <a:endParaRPr lang="en-US" altLang="en-US" sz="1800"/>
          </a:p>
        </p:txBody>
      </p:sp>
      <p:sp>
        <p:nvSpPr>
          <p:cNvPr id="14341" name="AutoShape 7"/>
          <p:cNvSpPr>
            <a:spLocks noChangeArrowheads="1"/>
          </p:cNvSpPr>
          <p:nvPr/>
        </p:nvSpPr>
        <p:spPr bwMode="auto">
          <a:xfrm>
            <a:off x="28575" y="5748338"/>
            <a:ext cx="4800600" cy="1136650"/>
          </a:xfrm>
          <a:prstGeom prst="wedgeRoundRectCallout">
            <a:avLst>
              <a:gd name="adj1" fmla="val 79181"/>
              <a:gd name="adj2" fmla="val 46028"/>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eaLnBrk="1" hangingPunct="1">
              <a:lnSpc>
                <a:spcPct val="80000"/>
              </a:lnSpc>
              <a:buFontTx/>
              <a:buNone/>
            </a:pPr>
            <a:r>
              <a:rPr lang="en-US" altLang="en-US" sz="1800" b="0" i="1"/>
              <a:t>When you look back now, you think, ‘how did we not do that 18 months ago?’  (Practice Manager)</a:t>
            </a:r>
          </a:p>
          <a:p>
            <a:pPr algn="ctr" eaLnBrk="1" hangingPunct="1">
              <a:spcBef>
                <a:spcPct val="0"/>
              </a:spcBef>
              <a:buClrTx/>
              <a:buSzTx/>
              <a:buFontTx/>
              <a:buNone/>
            </a:pPr>
            <a:endParaRPr lang="en-US" altLang="en-US" sz="1800"/>
          </a:p>
        </p:txBody>
      </p:sp>
      <p:pic>
        <p:nvPicPr>
          <p:cNvPr id="7" name="Picture 4"/>
          <p:cNvPicPr>
            <a:picLocks noChangeAspect="1" noChangeArrowheads="1"/>
          </p:cNvPicPr>
          <p:nvPr/>
        </p:nvPicPr>
        <p:blipFill>
          <a:blip r:embed="rId4"/>
          <a:srcRect/>
          <a:stretch>
            <a:fillRect/>
          </a:stretch>
        </p:blipFill>
        <p:spPr bwMode="auto">
          <a:xfrm>
            <a:off x="22225" y="1466850"/>
            <a:ext cx="3835400" cy="2301875"/>
          </a:xfrm>
          <a:prstGeom prst="rect">
            <a:avLst/>
          </a:prstGeom>
          <a:ln>
            <a:noFill/>
          </a:ln>
          <a:effectLst>
            <a:outerShdw blurRad="292100" dist="139700" dir="2700000" algn="tl" rotWithShape="0">
              <a:srgbClr val="333333">
                <a:alpha val="65000"/>
              </a:srgbClr>
            </a:outerShdw>
          </a:effectLst>
          <a:extLst/>
        </p:spPr>
      </p:pic>
      <p:sp>
        <p:nvSpPr>
          <p:cNvPr id="14343" name="AutoShape 7"/>
          <p:cNvSpPr>
            <a:spLocks noChangeArrowheads="1"/>
          </p:cNvSpPr>
          <p:nvPr/>
        </p:nvSpPr>
        <p:spPr bwMode="auto">
          <a:xfrm>
            <a:off x="-77788" y="3733800"/>
            <a:ext cx="5183188" cy="1219200"/>
          </a:xfrm>
          <a:prstGeom prst="wedgeRoundRectCallout">
            <a:avLst>
              <a:gd name="adj1" fmla="val -14500"/>
              <a:gd name="adj2" fmla="val -110829"/>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eaLnBrk="1" hangingPunct="1">
              <a:lnSpc>
                <a:spcPct val="80000"/>
              </a:lnSpc>
              <a:buFont typeface="Wingdings" pitchFamily="2" charset="2"/>
              <a:buNone/>
            </a:pPr>
            <a:r>
              <a:rPr lang="en-US" altLang="en-US" sz="1800" b="0" i="1"/>
              <a:t>Seeing all the practices, and having somebody ask the same question that you might have been thinking, was extremely valuable.</a:t>
            </a:r>
          </a:p>
          <a:p>
            <a:pPr eaLnBrk="1" hangingPunct="1">
              <a:lnSpc>
                <a:spcPct val="80000"/>
              </a:lnSpc>
              <a:buFont typeface="Wingdings" pitchFamily="2" charset="2"/>
              <a:buNone/>
            </a:pPr>
            <a:r>
              <a:rPr lang="en-US" altLang="en-US" sz="1800" b="0" i="1"/>
              <a:t>(Practice Manager)</a:t>
            </a:r>
          </a:p>
          <a:p>
            <a:pPr algn="ctr" eaLnBrk="1" hangingPunct="1">
              <a:spcBef>
                <a:spcPct val="0"/>
              </a:spcBef>
              <a:buClrTx/>
              <a:buSzTx/>
              <a:buFontTx/>
              <a:buNone/>
            </a:pPr>
            <a:endParaRPr lang="en-US" altLang="en-US" sz="18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
          <p:cNvSpPr>
            <a:spLocks noGrp="1"/>
          </p:cNvSpPr>
          <p:nvPr>
            <p:ph type="title"/>
          </p:nvPr>
        </p:nvSpPr>
        <p:spPr>
          <a:xfrm>
            <a:off x="457200" y="122238"/>
            <a:ext cx="7543800" cy="1295400"/>
          </a:xfrm>
        </p:spPr>
        <p:txBody>
          <a:bodyPr/>
          <a:lstStyle/>
          <a:p>
            <a:r>
              <a:rPr lang="en-US" altLang="en-US" smtClean="0"/>
              <a:t>PROMISES Curriculum</a:t>
            </a:r>
          </a:p>
        </p:txBody>
      </p:sp>
      <p:sp>
        <p:nvSpPr>
          <p:cNvPr id="41986" name="Text Placeholder 8"/>
          <p:cNvSpPr>
            <a:spLocks noGrp="1"/>
          </p:cNvSpPr>
          <p:nvPr>
            <p:ph type="body" idx="1"/>
          </p:nvPr>
        </p:nvSpPr>
        <p:spPr>
          <a:xfrm>
            <a:off x="3124200" y="1447800"/>
            <a:ext cx="6019800" cy="4495800"/>
          </a:xfrm>
        </p:spPr>
        <p:txBody>
          <a:bodyPr>
            <a:normAutofit/>
          </a:bodyPr>
          <a:lstStyle/>
          <a:p>
            <a:pPr marL="323850" indent="-323850">
              <a:lnSpc>
                <a:spcPct val="80000"/>
              </a:lnSpc>
              <a:buFont typeface="Wingdings" pitchFamily="2" charset="2"/>
              <a:buAutoNum type="arabicPeriod"/>
              <a:defRPr/>
            </a:pPr>
            <a:r>
              <a:rPr lang="en-US" sz="1700" dirty="0" smtClean="0"/>
              <a:t>Leading a Patient Safety Program</a:t>
            </a:r>
          </a:p>
          <a:p>
            <a:pPr marL="323850" indent="-323850">
              <a:lnSpc>
                <a:spcPct val="80000"/>
              </a:lnSpc>
              <a:buFont typeface="Wingdings" pitchFamily="2" charset="2"/>
              <a:buAutoNum type="arabicPeriod"/>
              <a:defRPr/>
            </a:pPr>
            <a:r>
              <a:rPr lang="en-US" sz="1700" i="1" dirty="0" smtClean="0"/>
              <a:t>Leadership Case Study </a:t>
            </a:r>
          </a:p>
          <a:p>
            <a:pPr marL="323850" indent="-323850">
              <a:lnSpc>
                <a:spcPct val="80000"/>
              </a:lnSpc>
              <a:buFont typeface="Wingdings" pitchFamily="2" charset="2"/>
              <a:buAutoNum type="arabicPeriod"/>
              <a:defRPr/>
            </a:pPr>
            <a:r>
              <a:rPr lang="en-US" sz="1700" dirty="0" smtClean="0"/>
              <a:t>Improving Your Primary Care Practice #1  </a:t>
            </a:r>
          </a:p>
          <a:p>
            <a:pPr marL="323850" indent="-323850">
              <a:lnSpc>
                <a:spcPct val="80000"/>
              </a:lnSpc>
              <a:buFont typeface="Wingdings" pitchFamily="2" charset="2"/>
              <a:buAutoNum type="arabicPeriod"/>
              <a:defRPr/>
            </a:pPr>
            <a:r>
              <a:rPr lang="en-US" sz="1700" i="1" dirty="0" smtClean="0"/>
              <a:t>Improvement Case Study  </a:t>
            </a:r>
          </a:p>
          <a:p>
            <a:pPr marL="323850" indent="-323850">
              <a:lnSpc>
                <a:spcPct val="80000"/>
              </a:lnSpc>
              <a:buFont typeface="Wingdings" pitchFamily="2" charset="2"/>
              <a:buAutoNum type="arabicPeriod"/>
              <a:defRPr/>
            </a:pPr>
            <a:r>
              <a:rPr lang="en-US" sz="1700" dirty="0" smtClean="0"/>
              <a:t>Improving Your Primary Care Practice #2  </a:t>
            </a:r>
          </a:p>
          <a:p>
            <a:pPr marL="323850" indent="-323850">
              <a:lnSpc>
                <a:spcPct val="80000"/>
              </a:lnSpc>
              <a:buFont typeface="Wingdings" pitchFamily="2" charset="2"/>
              <a:buAutoNum type="arabicPeriod"/>
              <a:defRPr/>
            </a:pPr>
            <a:endParaRPr lang="en-US" sz="1700" dirty="0" smtClean="0"/>
          </a:p>
          <a:p>
            <a:pPr marL="323850" indent="-323850">
              <a:lnSpc>
                <a:spcPct val="80000"/>
              </a:lnSpc>
              <a:buFont typeface="Wingdings" pitchFamily="2" charset="2"/>
              <a:buAutoNum type="arabicPeriod"/>
              <a:defRPr/>
            </a:pPr>
            <a:r>
              <a:rPr lang="en-US" sz="1700" i="1" dirty="0" smtClean="0"/>
              <a:t>Communication Case Study </a:t>
            </a:r>
            <a:r>
              <a:rPr lang="en-US" sz="1700" dirty="0" smtClean="0"/>
              <a:t>  </a:t>
            </a:r>
          </a:p>
          <a:p>
            <a:pPr marL="323850" indent="-323850">
              <a:lnSpc>
                <a:spcPct val="80000"/>
              </a:lnSpc>
              <a:buFont typeface="Wingdings" pitchFamily="2" charset="2"/>
              <a:buAutoNum type="arabicPeriod"/>
              <a:defRPr/>
            </a:pPr>
            <a:r>
              <a:rPr lang="en-US" sz="1700" dirty="0" smtClean="0"/>
              <a:t>Communication   </a:t>
            </a:r>
          </a:p>
          <a:p>
            <a:pPr>
              <a:lnSpc>
                <a:spcPct val="80000"/>
              </a:lnSpc>
              <a:defRPr/>
            </a:pPr>
            <a:r>
              <a:rPr lang="en-US" sz="1700" dirty="0" smtClean="0"/>
              <a:t>  </a:t>
            </a:r>
          </a:p>
          <a:p>
            <a:pPr marL="342900" indent="-342900">
              <a:lnSpc>
                <a:spcPct val="80000"/>
              </a:lnSpc>
              <a:buFont typeface="+mj-lt"/>
              <a:buAutoNum type="arabicPeriod" startAt="8"/>
              <a:defRPr/>
            </a:pPr>
            <a:r>
              <a:rPr lang="en-US" sz="1700" dirty="0" smtClean="0"/>
              <a:t>Test and Referral Management Follow Up  </a:t>
            </a:r>
          </a:p>
          <a:p>
            <a:pPr marL="342900" indent="-342900">
              <a:lnSpc>
                <a:spcPct val="80000"/>
              </a:lnSpc>
              <a:buFont typeface="+mj-lt"/>
              <a:buAutoNum type="arabicPeriod" startAt="8"/>
              <a:defRPr/>
            </a:pPr>
            <a:r>
              <a:rPr lang="en-US" sz="1700" i="1" dirty="0" smtClean="0"/>
              <a:t>Test Results Case Study   </a:t>
            </a:r>
          </a:p>
          <a:p>
            <a:pPr marL="342900" indent="-342900">
              <a:lnSpc>
                <a:spcPct val="80000"/>
              </a:lnSpc>
              <a:buFont typeface="+mj-lt"/>
              <a:buAutoNum type="arabicPeriod" startAt="8"/>
              <a:defRPr/>
            </a:pPr>
            <a:r>
              <a:rPr lang="en-US" sz="1700" i="1" dirty="0" smtClean="0"/>
              <a:t>Referrals Case Study   </a:t>
            </a:r>
          </a:p>
          <a:p>
            <a:pPr marL="342900" indent="-342900">
              <a:lnSpc>
                <a:spcPct val="80000"/>
              </a:lnSpc>
              <a:buFont typeface="+mj-lt"/>
              <a:buAutoNum type="arabicPeriod" startAt="8"/>
              <a:defRPr/>
            </a:pPr>
            <a:r>
              <a:rPr lang="en-US" sz="1700" dirty="0" smtClean="0"/>
              <a:t>Medication Management  </a:t>
            </a:r>
          </a:p>
          <a:p>
            <a:pPr marL="342900" indent="-342900">
              <a:lnSpc>
                <a:spcPct val="80000"/>
              </a:lnSpc>
              <a:buFont typeface="+mj-lt"/>
              <a:buAutoNum type="arabicPeriod" startAt="8"/>
              <a:defRPr/>
            </a:pPr>
            <a:endParaRPr lang="en-US" sz="1700" dirty="0" smtClean="0"/>
          </a:p>
          <a:p>
            <a:pPr marL="342900" indent="-342900">
              <a:lnSpc>
                <a:spcPct val="80000"/>
              </a:lnSpc>
              <a:buFont typeface="+mj-lt"/>
              <a:buAutoNum type="arabicPeriod" startAt="8"/>
              <a:defRPr/>
            </a:pPr>
            <a:r>
              <a:rPr lang="en-US" sz="1700" i="1" dirty="0" smtClean="0"/>
              <a:t>“When </a:t>
            </a:r>
            <a:r>
              <a:rPr lang="en-US" sz="1700" i="1" dirty="0"/>
              <a:t>Things Go Wrong </a:t>
            </a:r>
            <a:r>
              <a:rPr lang="en-US" sz="1700" i="1" dirty="0" smtClean="0"/>
              <a:t>in  the Ambulatory Setting” </a:t>
            </a:r>
          </a:p>
          <a:p>
            <a:pPr marL="342900" indent="-342900">
              <a:lnSpc>
                <a:spcPct val="80000"/>
              </a:lnSpc>
              <a:buFont typeface="+mj-lt"/>
              <a:buAutoNum type="arabicPeriod" startAt="8"/>
              <a:defRPr/>
            </a:pPr>
            <a:r>
              <a:rPr lang="en-US" sz="1700" dirty="0" smtClean="0"/>
              <a:t>Sustaining Change  </a:t>
            </a:r>
          </a:p>
          <a:p>
            <a:pPr marL="342900" indent="-342900">
              <a:lnSpc>
                <a:spcPct val="80000"/>
              </a:lnSpc>
              <a:buFont typeface="+mj-lt"/>
              <a:buAutoNum type="arabicPeriod" startAt="8"/>
              <a:defRPr/>
            </a:pPr>
            <a:r>
              <a:rPr lang="en-US" sz="1700" dirty="0" smtClean="0"/>
              <a:t>Patient Engagement</a:t>
            </a:r>
          </a:p>
        </p:txBody>
      </p:sp>
      <p:sp>
        <p:nvSpPr>
          <p:cNvPr id="2" name="Slide Number Placeholder 1"/>
          <p:cNvSpPr>
            <a:spLocks noGrp="1"/>
          </p:cNvSpPr>
          <p:nvPr>
            <p:ph type="sldNum" sz="quarter" idx="12"/>
          </p:nvPr>
        </p:nvSpPr>
        <p:spPr/>
        <p:txBody>
          <a:bodyPr/>
          <a:lstStyle/>
          <a:p>
            <a:pPr>
              <a:defRPr/>
            </a:pPr>
            <a:fld id="{097BB3C8-B2FE-4E5F-B115-F55E0FC2C119}" type="slidenum">
              <a:rPr lang="en-US" altLang="en-US" smtClean="0"/>
              <a:pPr>
                <a:defRPr/>
              </a:pPr>
              <a:t>14</a:t>
            </a:fld>
            <a:endParaRPr lang="en-US" altLang="en-US"/>
          </a:p>
        </p:txBody>
      </p:sp>
      <p:sp>
        <p:nvSpPr>
          <p:cNvPr id="15365" name="Rectangle 12"/>
          <p:cNvSpPr>
            <a:spLocks noChangeArrowheads="1"/>
          </p:cNvSpPr>
          <p:nvPr/>
        </p:nvSpPr>
        <p:spPr bwMode="auto">
          <a:xfrm>
            <a:off x="2209800" y="6172200"/>
            <a:ext cx="6172200" cy="457200"/>
          </a:xfrm>
          <a:prstGeom prst="rect">
            <a:avLst/>
          </a:prstGeom>
          <a:solidFill>
            <a:schemeClr val="accent2"/>
          </a:solidFill>
          <a:ln w="9525" algn="ctr">
            <a:solidFill>
              <a:schemeClr val="tx1"/>
            </a:solidFill>
            <a:round/>
            <a:headEnd/>
            <a:tailEnd/>
          </a:ln>
        </p:spPr>
        <p:txBody>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algn="ctr">
              <a:spcBef>
                <a:spcPct val="0"/>
              </a:spcBef>
              <a:buClrTx/>
              <a:buSzTx/>
              <a:buFontTx/>
              <a:buNone/>
            </a:pPr>
            <a:r>
              <a:rPr lang="en-US" altLang="en-US" sz="1800"/>
              <a:t>http://www.brighamandwomens.org/PBRN/promises  </a:t>
            </a:r>
          </a:p>
        </p:txBody>
      </p:sp>
      <p:sp>
        <p:nvSpPr>
          <p:cNvPr id="15366" name="AutoShape 9"/>
          <p:cNvSpPr>
            <a:spLocks/>
          </p:cNvSpPr>
          <p:nvPr/>
        </p:nvSpPr>
        <p:spPr bwMode="auto">
          <a:xfrm rot="10800000">
            <a:off x="2687638" y="1524000"/>
            <a:ext cx="457200" cy="1143000"/>
          </a:xfrm>
          <a:prstGeom prst="rightBrace">
            <a:avLst>
              <a:gd name="adj1" fmla="val 250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en-US" altLang="en-US" sz="1800"/>
          </a:p>
        </p:txBody>
      </p:sp>
      <p:sp>
        <p:nvSpPr>
          <p:cNvPr id="15367" name="Rectangle 13"/>
          <p:cNvSpPr>
            <a:spLocks noChangeArrowheads="1"/>
          </p:cNvSpPr>
          <p:nvPr/>
        </p:nvSpPr>
        <p:spPr bwMode="auto">
          <a:xfrm>
            <a:off x="95250" y="1905000"/>
            <a:ext cx="2362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en-US" altLang="en-US" sz="1800">
                <a:solidFill>
                  <a:srgbClr val="97B49D"/>
                </a:solidFill>
              </a:rPr>
              <a:t>Getting Started</a:t>
            </a:r>
          </a:p>
        </p:txBody>
      </p:sp>
      <p:sp>
        <p:nvSpPr>
          <p:cNvPr id="15368" name="Rectangle 14"/>
          <p:cNvSpPr>
            <a:spLocks noChangeArrowheads="1"/>
          </p:cNvSpPr>
          <p:nvPr/>
        </p:nvSpPr>
        <p:spPr bwMode="auto">
          <a:xfrm>
            <a:off x="76200" y="5362575"/>
            <a:ext cx="2819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en-US" altLang="en-US" sz="1800">
                <a:solidFill>
                  <a:srgbClr val="97B49D"/>
                </a:solidFill>
              </a:rPr>
              <a:t>Continuous Improvement</a:t>
            </a:r>
          </a:p>
        </p:txBody>
      </p:sp>
      <p:sp>
        <p:nvSpPr>
          <p:cNvPr id="15369" name="Rectangle 15"/>
          <p:cNvSpPr>
            <a:spLocks noChangeArrowheads="1"/>
          </p:cNvSpPr>
          <p:nvPr/>
        </p:nvSpPr>
        <p:spPr bwMode="auto">
          <a:xfrm>
            <a:off x="233363" y="4191000"/>
            <a:ext cx="2362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en-US" altLang="en-US" sz="1800">
                <a:solidFill>
                  <a:srgbClr val="97B49D"/>
                </a:solidFill>
              </a:rPr>
              <a:t>Improving Process</a:t>
            </a:r>
          </a:p>
        </p:txBody>
      </p:sp>
      <p:sp>
        <p:nvSpPr>
          <p:cNvPr id="15370" name="Rectangle 16"/>
          <p:cNvSpPr>
            <a:spLocks noChangeArrowheads="1"/>
          </p:cNvSpPr>
          <p:nvPr/>
        </p:nvSpPr>
        <p:spPr bwMode="auto">
          <a:xfrm>
            <a:off x="212725" y="3043238"/>
            <a:ext cx="2362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en-US" altLang="en-US" sz="1800">
                <a:solidFill>
                  <a:srgbClr val="97B49D"/>
                </a:solidFill>
              </a:rPr>
              <a:t>Communications</a:t>
            </a:r>
          </a:p>
        </p:txBody>
      </p:sp>
      <p:sp>
        <p:nvSpPr>
          <p:cNvPr id="15371" name="AutoShape 9"/>
          <p:cNvSpPr>
            <a:spLocks/>
          </p:cNvSpPr>
          <p:nvPr/>
        </p:nvSpPr>
        <p:spPr bwMode="auto">
          <a:xfrm rot="10800000">
            <a:off x="2667000" y="2947988"/>
            <a:ext cx="457200" cy="571500"/>
          </a:xfrm>
          <a:prstGeom prst="rightBrace">
            <a:avLst>
              <a:gd name="adj1" fmla="val 250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en-US" altLang="en-US" sz="1800"/>
          </a:p>
        </p:txBody>
      </p:sp>
      <p:sp>
        <p:nvSpPr>
          <p:cNvPr id="15372" name="AutoShape 9"/>
          <p:cNvSpPr>
            <a:spLocks/>
          </p:cNvSpPr>
          <p:nvPr/>
        </p:nvSpPr>
        <p:spPr bwMode="auto">
          <a:xfrm rot="10800000">
            <a:off x="2703513" y="3886200"/>
            <a:ext cx="457200" cy="990600"/>
          </a:xfrm>
          <a:prstGeom prst="rightBrace">
            <a:avLst>
              <a:gd name="adj1" fmla="val 2499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en-US" altLang="en-US" sz="1800"/>
          </a:p>
        </p:txBody>
      </p:sp>
      <p:sp>
        <p:nvSpPr>
          <p:cNvPr id="15373" name="AutoShape 9"/>
          <p:cNvSpPr>
            <a:spLocks/>
          </p:cNvSpPr>
          <p:nvPr/>
        </p:nvSpPr>
        <p:spPr bwMode="auto">
          <a:xfrm rot="10800000">
            <a:off x="2916238" y="5157788"/>
            <a:ext cx="303212" cy="790575"/>
          </a:xfrm>
          <a:prstGeom prst="rightBrace">
            <a:avLst>
              <a:gd name="adj1" fmla="val 24915"/>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en-US" altLang="en-US" sz="18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Online Patient Safety Course</a:t>
            </a:r>
          </a:p>
        </p:txBody>
      </p:sp>
      <p:sp>
        <p:nvSpPr>
          <p:cNvPr id="16387" name="Text Placeholder 2"/>
          <p:cNvSpPr>
            <a:spLocks noGrp="1"/>
          </p:cNvSpPr>
          <p:nvPr>
            <p:ph type="body" idx="1"/>
          </p:nvPr>
        </p:nvSpPr>
        <p:spPr/>
        <p:txBody>
          <a:bodyPr/>
          <a:lstStyle/>
          <a:p>
            <a:endParaRPr lang="en-US" altLang="en-US" smtClean="0"/>
          </a:p>
        </p:txBody>
      </p:sp>
      <p:pic>
        <p:nvPicPr>
          <p:cNvPr id="931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9023" y="3685043"/>
            <a:ext cx="5238777" cy="317295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931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524000"/>
            <a:ext cx="5105400" cy="309906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p:cNvSpPr>
            <a:spLocks noGrp="1"/>
          </p:cNvSpPr>
          <p:nvPr>
            <p:ph type="title"/>
          </p:nvPr>
        </p:nvSpPr>
        <p:spPr/>
        <p:txBody>
          <a:bodyPr/>
          <a:lstStyle/>
          <a:p>
            <a:r>
              <a:rPr lang="en-US" altLang="en-US" dirty="0" smtClean="0"/>
              <a:t>PROMISES Practices</a:t>
            </a:r>
          </a:p>
        </p:txBody>
      </p:sp>
      <p:sp>
        <p:nvSpPr>
          <p:cNvPr id="5" name="Content Placeholder 4"/>
          <p:cNvSpPr>
            <a:spLocks noGrp="1"/>
          </p:cNvSpPr>
          <p:nvPr>
            <p:ph idx="1"/>
          </p:nvPr>
        </p:nvSpPr>
        <p:spPr>
          <a:xfrm>
            <a:off x="914400" y="1447800"/>
            <a:ext cx="6629400" cy="4800600"/>
          </a:xfrm>
        </p:spPr>
        <p:txBody>
          <a:bodyPr>
            <a:normAutofit fontScale="92500" lnSpcReduction="10000"/>
          </a:bodyPr>
          <a:lstStyle/>
          <a:p>
            <a:pPr marL="0" indent="0">
              <a:buFont typeface="Wingdings" pitchFamily="2" charset="2"/>
              <a:buNone/>
              <a:defRPr/>
            </a:pPr>
            <a:endParaRPr lang="en-US" sz="2100" b="1" dirty="0" smtClean="0"/>
          </a:p>
          <a:p>
            <a:pPr lvl="1">
              <a:defRPr/>
            </a:pPr>
            <a:endParaRPr lang="en-US" sz="1800" dirty="0" smtClean="0"/>
          </a:p>
          <a:p>
            <a:pPr marL="0" indent="0">
              <a:buFont typeface="Wingdings" pitchFamily="2" charset="2"/>
              <a:buNone/>
              <a:defRPr/>
            </a:pPr>
            <a:r>
              <a:rPr lang="en-US" b="1" dirty="0" smtClean="0"/>
              <a:t>Peter </a:t>
            </a:r>
            <a:r>
              <a:rPr lang="en-US" b="1" dirty="0"/>
              <a:t>Barker, </a:t>
            </a:r>
            <a:r>
              <a:rPr lang="en-US" b="1" dirty="0" smtClean="0"/>
              <a:t>MD</a:t>
            </a:r>
            <a:endParaRPr lang="en-US" dirty="0"/>
          </a:p>
          <a:p>
            <a:pPr lvl="1">
              <a:defRPr/>
            </a:pPr>
            <a:r>
              <a:rPr lang="en-US" sz="2200" i="1" dirty="0" smtClean="0"/>
              <a:t>Primary </a:t>
            </a:r>
            <a:r>
              <a:rPr lang="en-US" sz="2200" i="1" dirty="0"/>
              <a:t>Care Physician, Doctors Practice, </a:t>
            </a:r>
            <a:r>
              <a:rPr lang="en-US" sz="2200" i="1" dirty="0" smtClean="0"/>
              <a:t>Swampscott</a:t>
            </a:r>
          </a:p>
          <a:p>
            <a:pPr lvl="1">
              <a:defRPr/>
            </a:pPr>
            <a:endParaRPr lang="en-US" sz="1800" dirty="0"/>
          </a:p>
          <a:p>
            <a:pPr marL="0" indent="0">
              <a:buFont typeface="Wingdings" pitchFamily="2" charset="2"/>
              <a:buNone/>
              <a:defRPr/>
            </a:pPr>
            <a:r>
              <a:rPr lang="en-US" b="1" dirty="0"/>
              <a:t>Damian </a:t>
            </a:r>
            <a:r>
              <a:rPr lang="en-US" b="1" dirty="0" err="1"/>
              <a:t>Folch</a:t>
            </a:r>
            <a:r>
              <a:rPr lang="en-US" b="1" dirty="0"/>
              <a:t>, </a:t>
            </a:r>
            <a:r>
              <a:rPr lang="en-US" b="1" dirty="0" smtClean="0"/>
              <a:t>MD</a:t>
            </a:r>
          </a:p>
          <a:p>
            <a:pPr lvl="1">
              <a:defRPr/>
            </a:pPr>
            <a:r>
              <a:rPr lang="en-US" sz="2200" i="1" dirty="0" smtClean="0"/>
              <a:t>Primary </a:t>
            </a:r>
            <a:r>
              <a:rPr lang="en-US" sz="2200" i="1" dirty="0"/>
              <a:t>Care Physician, Family Practice, </a:t>
            </a:r>
            <a:r>
              <a:rPr lang="en-US" sz="2200" i="1" dirty="0" smtClean="0"/>
              <a:t>Chelmsford</a:t>
            </a:r>
          </a:p>
          <a:p>
            <a:pPr lvl="1">
              <a:defRPr/>
            </a:pPr>
            <a:endParaRPr lang="en-US" sz="1800" i="1" dirty="0"/>
          </a:p>
          <a:p>
            <a:pPr marL="0" indent="0">
              <a:buFont typeface="Wingdings" pitchFamily="2" charset="2"/>
              <a:buNone/>
              <a:defRPr/>
            </a:pPr>
            <a:r>
              <a:rPr lang="en-US" b="1" dirty="0"/>
              <a:t>Lorraine </a:t>
            </a:r>
            <a:r>
              <a:rPr lang="en-US" b="1" dirty="0" err="1" smtClean="0"/>
              <a:t>Kanelos</a:t>
            </a:r>
            <a:endParaRPr lang="en-US" b="1" dirty="0" smtClean="0"/>
          </a:p>
          <a:p>
            <a:pPr lvl="1">
              <a:defRPr/>
            </a:pPr>
            <a:r>
              <a:rPr lang="en-US" sz="2200" i="1" dirty="0" smtClean="0"/>
              <a:t>Practice </a:t>
            </a:r>
            <a:r>
              <a:rPr lang="en-US" sz="2200" i="1" dirty="0"/>
              <a:t>Manager, North Shore Physicians Group, </a:t>
            </a:r>
            <a:r>
              <a:rPr lang="en-US" sz="2200" i="1" dirty="0" smtClean="0"/>
              <a:t>Beverly</a:t>
            </a:r>
          </a:p>
        </p:txBody>
      </p:sp>
    </p:spTree>
    <p:extLst>
      <p:ext uri="{BB962C8B-B14F-4D97-AF65-F5344CB8AC3E}">
        <p14:creationId xmlns:p14="http://schemas.microsoft.com/office/powerpoint/2010/main" val="20302284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6"/>
          <p:cNvSpPr>
            <a:spLocks noChangeArrowheads="1"/>
          </p:cNvSpPr>
          <p:nvPr/>
        </p:nvSpPr>
        <p:spPr bwMode="auto">
          <a:xfrm>
            <a:off x="2286000" y="6096000"/>
            <a:ext cx="6858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lnSpc>
                <a:spcPct val="90000"/>
              </a:lnSpc>
              <a:spcBef>
                <a:spcPct val="20000"/>
              </a:spcBef>
            </a:pPr>
            <a:r>
              <a:rPr lang="en-US" altLang="en-US" sz="1200" b="0" i="1">
                <a:cs typeface="Arial" pitchFamily="34" charset="0"/>
              </a:rPr>
              <a:t>This project was supported by grant number R18HS019508 from the Agency for Healthcare Research and Quality. The content is solely the responsibility of the author and does not necessarily represent the official views of the Agency for Healthcare Research and Quality.</a:t>
            </a:r>
          </a:p>
        </p:txBody>
      </p:sp>
      <p:sp>
        <p:nvSpPr>
          <p:cNvPr id="2" name="Title 1"/>
          <p:cNvSpPr>
            <a:spLocks noGrp="1"/>
          </p:cNvSpPr>
          <p:nvPr>
            <p:ph type="ctrTitle"/>
          </p:nvPr>
        </p:nvSpPr>
        <p:spPr>
          <a:xfrm>
            <a:off x="304800" y="1447800"/>
            <a:ext cx="7010400" cy="1447800"/>
          </a:xfrm>
          <a:extLst>
            <a:ext uri="{FAA26D3D-D897-4be2-8F04-BA451C77F1D7}">
              <ma14:placeholderFlag xmlns:ma14="http://schemas.microsoft.com/office/mac/drawingml/2011/main" xmlns="" val="1"/>
            </a:ext>
          </a:extLst>
        </p:spPr>
        <p:txBody>
          <a:bodyPr anchor="ctr"/>
          <a:lstStyle/>
          <a:p>
            <a:pPr>
              <a:defRPr/>
            </a:pPr>
            <a:r>
              <a:rPr lang="en-US" sz="2900" smtClean="0">
                <a:ea typeface="ＭＳ Ｐゴシック" charset="0"/>
                <a:cs typeface="+mj-cs"/>
              </a:rPr>
              <a:t>What making </a:t>
            </a:r>
            <a:r>
              <a:rPr lang="en-US" sz="2900" dirty="0" smtClean="0">
                <a:ea typeface="ＭＳ Ｐゴシック" charset="0"/>
                <a:cs typeface="+mj-cs"/>
              </a:rPr>
              <a:t>PROMISES can produce</a:t>
            </a:r>
            <a:endParaRPr lang="en-US" sz="2900" dirty="0">
              <a:ea typeface="ＭＳ Ｐゴシック" charset="0"/>
              <a:cs typeface="+mj-cs"/>
            </a:endParaRPr>
          </a:p>
        </p:txBody>
      </p:sp>
      <p:sp>
        <p:nvSpPr>
          <p:cNvPr id="4" name="Subtitle 3"/>
          <p:cNvSpPr>
            <a:spLocks noGrp="1"/>
          </p:cNvSpPr>
          <p:nvPr>
            <p:ph type="subTitle" idx="1"/>
          </p:nvPr>
        </p:nvSpPr>
        <p:spPr>
          <a:xfrm>
            <a:off x="849313" y="3049588"/>
            <a:ext cx="6248400" cy="2817812"/>
          </a:xfrm>
          <a:extLst>
            <a:ext uri="{FAA26D3D-D897-4be2-8F04-BA451C77F1D7}">
              <ma14:placeholderFlag xmlns:ma14="http://schemas.microsoft.com/office/mac/drawingml/2011/main" xmlns="" val="1"/>
            </a:ext>
          </a:extLst>
        </p:spPr>
        <p:txBody>
          <a:bodyPr/>
          <a:lstStyle/>
          <a:p>
            <a:pPr>
              <a:defRPr/>
            </a:pPr>
            <a:r>
              <a:rPr lang="en-US" dirty="0" smtClean="0">
                <a:ea typeface="ＭＳ Ｐゴシック" charset="0"/>
                <a:cs typeface="+mn-cs"/>
              </a:rPr>
              <a:t>Sara J. Singer</a:t>
            </a:r>
            <a:endParaRPr lang="en-US" dirty="0">
              <a:ea typeface="ＭＳ Ｐゴシック" charset="0"/>
              <a:cs typeface="+mn-cs"/>
            </a:endParaRPr>
          </a:p>
          <a:p>
            <a:pPr eaLnBrk="1" hangingPunct="1">
              <a:defRPr/>
            </a:pPr>
            <a:r>
              <a:rPr lang="en-US" sz="1600" i="1" dirty="0">
                <a:latin typeface="Calibri" charset="0"/>
                <a:ea typeface="MS PGothic" charset="0"/>
                <a:cs typeface="MS PGothic" charset="0"/>
              </a:rPr>
              <a:t>Harvard School of Public Health</a:t>
            </a:r>
          </a:p>
          <a:p>
            <a:pPr eaLnBrk="1" hangingPunct="1">
              <a:defRPr/>
            </a:pPr>
            <a:r>
              <a:rPr lang="en-US" sz="1600" i="1" dirty="0">
                <a:latin typeface="Calibri" charset="0"/>
                <a:ea typeface="MS PGothic" charset="0"/>
                <a:cs typeface="MS PGothic" charset="0"/>
              </a:rPr>
              <a:t>Harvard Medical School</a:t>
            </a:r>
          </a:p>
          <a:p>
            <a:pPr eaLnBrk="1" hangingPunct="1">
              <a:defRPr/>
            </a:pPr>
            <a:r>
              <a:rPr lang="en-US" sz="1600" i="1" dirty="0" err="1">
                <a:latin typeface="Calibri" charset="0"/>
                <a:ea typeface="MS PGothic" charset="0"/>
                <a:cs typeface="MS PGothic" charset="0"/>
              </a:rPr>
              <a:t>Mongan</a:t>
            </a:r>
            <a:r>
              <a:rPr lang="en-US" sz="1600" i="1" dirty="0">
                <a:latin typeface="Calibri" charset="0"/>
                <a:ea typeface="MS PGothic" charset="0"/>
                <a:cs typeface="MS PGothic" charset="0"/>
              </a:rPr>
              <a:t> Institute for Health Policy, Massachusetts General </a:t>
            </a:r>
            <a:r>
              <a:rPr lang="en-US" sz="1600" i="1" dirty="0" smtClean="0">
                <a:latin typeface="Calibri" charset="0"/>
                <a:ea typeface="MS PGothic" charset="0"/>
                <a:cs typeface="MS PGothic" charset="0"/>
              </a:rPr>
              <a:t>Hospital</a:t>
            </a:r>
            <a:endParaRPr lang="en-US" sz="3200" i="1" dirty="0">
              <a:latin typeface="Calibri" charset="0"/>
              <a:ea typeface="MS PGothic" charset="0"/>
              <a:cs typeface="MS PGothic" charset="0"/>
            </a:endParaRPr>
          </a:p>
          <a:p>
            <a:pPr eaLnBrk="1" hangingPunct="1">
              <a:defRPr/>
            </a:pPr>
            <a:endParaRPr lang="en-US" sz="2400" dirty="0" smtClean="0">
              <a:latin typeface="Calibri" charset="0"/>
              <a:ea typeface="MS PGothic" charset="0"/>
              <a:cs typeface="MS PGothic" charset="0"/>
            </a:endParaRPr>
          </a:p>
          <a:p>
            <a:pPr eaLnBrk="1" hangingPunct="1">
              <a:lnSpc>
                <a:spcPct val="90000"/>
              </a:lnSpc>
              <a:defRPr/>
            </a:pPr>
            <a:r>
              <a:rPr lang="en-US" sz="2000" dirty="0" smtClean="0">
                <a:latin typeface="Calibri"/>
                <a:ea typeface="MS PGothic" charset="0"/>
                <a:cs typeface="Calibri"/>
              </a:rPr>
              <a:t>April 7, 2014</a:t>
            </a:r>
          </a:p>
          <a:p>
            <a:pPr eaLnBrk="1" hangingPunct="1">
              <a:lnSpc>
                <a:spcPct val="90000"/>
              </a:lnSpc>
              <a:defRPr/>
            </a:pPr>
            <a:r>
              <a:rPr lang="en-US" sz="2000" dirty="0">
                <a:latin typeface="Calibri"/>
                <a:ea typeface="ＭＳ Ｐゴシック" charset="0"/>
                <a:cs typeface="Calibri"/>
              </a:rPr>
              <a:t>MA </a:t>
            </a:r>
            <a:r>
              <a:rPr lang="en-US" sz="2000" dirty="0" smtClean="0">
                <a:latin typeface="Calibri"/>
                <a:ea typeface="ＭＳ Ｐゴシック" charset="0"/>
                <a:cs typeface="Calibri"/>
              </a:rPr>
              <a:t>Coalition Patient </a:t>
            </a:r>
            <a:r>
              <a:rPr lang="en-US" sz="2000" dirty="0">
                <a:latin typeface="Calibri"/>
                <a:ea typeface="ＭＳ Ｐゴシック" charset="0"/>
                <a:cs typeface="Calibri"/>
              </a:rPr>
              <a:t>Safety </a:t>
            </a:r>
            <a:r>
              <a:rPr lang="en-US" sz="2000" dirty="0" smtClean="0">
                <a:latin typeface="Calibri"/>
                <a:ea typeface="ＭＳ Ｐゴシック" charset="0"/>
                <a:cs typeface="Calibri"/>
              </a:rPr>
              <a:t>Forum</a:t>
            </a:r>
          </a:p>
          <a:p>
            <a:pPr eaLnBrk="1" hangingPunct="1">
              <a:lnSpc>
                <a:spcPct val="90000"/>
              </a:lnSpc>
              <a:defRPr/>
            </a:pPr>
            <a:r>
              <a:rPr lang="en-US" sz="2000" dirty="0" smtClean="0">
                <a:latin typeface="Calibri"/>
                <a:ea typeface="MS PGothic" charset="0"/>
                <a:cs typeface="Calibri"/>
              </a:rPr>
              <a:t>Burlington, MA</a:t>
            </a:r>
            <a:endParaRPr lang="en-US" sz="2000" dirty="0">
              <a:latin typeface="Calibri"/>
              <a:ea typeface="MS PGothic" charset="0"/>
              <a:cs typeface="Calibri"/>
            </a:endParaRPr>
          </a:p>
        </p:txBody>
      </p:sp>
      <p:pic>
        <p:nvPicPr>
          <p:cNvPr id="17412" name="Picture 186" descr="http://www.triteksol.com/images/clients/ma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4388" y="155575"/>
            <a:ext cx="72390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184" descr="http://2.bp.blogspot.com/_cFrh18hB3WA/TGWtuWYxUuI/AAAAAAAAABg/a4xbGSU7KFk/S1600-R/IHI+Logo+1000.jpg"/>
          <p:cNvPicPr>
            <a:picLocks noChangeAspect="1" noChangeArrowheads="1"/>
          </p:cNvPicPr>
          <p:nvPr/>
        </p:nvPicPr>
        <p:blipFill>
          <a:blip r:embed="rId4">
            <a:extLst>
              <a:ext uri="{28A0092B-C50C-407E-A947-70E740481C1C}">
                <a14:useLocalDpi xmlns:a14="http://schemas.microsoft.com/office/drawing/2010/main" val="0"/>
              </a:ext>
            </a:extLst>
          </a:blip>
          <a:srcRect r="63000"/>
          <a:stretch>
            <a:fillRect/>
          </a:stretch>
        </p:blipFill>
        <p:spPr bwMode="auto">
          <a:xfrm>
            <a:off x="7546975" y="174625"/>
            <a:ext cx="7048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1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7025" y="163513"/>
            <a:ext cx="5937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18" descr="http://www.hcs.harvard.edu/heen/hsph_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163513"/>
            <a:ext cx="5921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24" descr="seamlogo.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78638" y="174625"/>
            <a:ext cx="576262"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Picture 25" descr="Childrens-hospital-boston.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45488" y="152400"/>
            <a:ext cx="592137"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8" name="Slide Number Placeholder 2"/>
          <p:cNvSpPr>
            <a:spLocks noGrp="1"/>
          </p:cNvSpPr>
          <p:nvPr>
            <p:ph type="sldNum" sz="quarter" idx="12"/>
          </p:nvPr>
        </p:nvSpPr>
        <p:spPr>
          <a:noFill/>
        </p:spPr>
        <p:txBody>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617A46F4-C68C-4AA2-95A0-28A3A6EB651B}" type="slidenum">
              <a:rPr lang="en-US" altLang="en-US" sz="1000" b="0"/>
              <a:pPr eaLnBrk="1" hangingPunct="1"/>
              <a:t>17</a:t>
            </a:fld>
            <a:endParaRPr lang="en-US" altLang="en-US" sz="1000" b="0"/>
          </a:p>
        </p:txBody>
      </p:sp>
    </p:spTree>
    <p:extLst>
      <p:ext uri="{BB962C8B-B14F-4D97-AF65-F5344CB8AC3E}">
        <p14:creationId xmlns:p14="http://schemas.microsoft.com/office/powerpoint/2010/main" val="84561811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3588"/>
          </a:xfrm>
        </p:spPr>
        <p:txBody>
          <a:bodyPr>
            <a:normAutofit fontScale="90000"/>
          </a:bodyPr>
          <a:lstStyle/>
          <a:p>
            <a:pPr>
              <a:defRPr/>
            </a:pPr>
            <a:r>
              <a:rPr lang="en-US" dirty="0" smtClean="0">
                <a:ea typeface="ＭＳ Ｐゴシック" charset="0"/>
                <a:cs typeface="+mj-cs"/>
              </a:rPr>
              <a:t>Measurement and monitoring roadmap</a:t>
            </a:r>
            <a:endParaRPr lang="en-US" dirty="0">
              <a:ea typeface="ＭＳ Ｐゴシック" charset="0"/>
              <a:cs typeface="+mj-cs"/>
            </a:endParaRPr>
          </a:p>
        </p:txBody>
      </p:sp>
      <p:graphicFrame>
        <p:nvGraphicFramePr>
          <p:cNvPr id="4" name="Group 2"/>
          <p:cNvGraphicFramePr>
            <a:graphicFrameLocks noGrp="1"/>
          </p:cNvGraphicFramePr>
          <p:nvPr/>
        </p:nvGraphicFramePr>
        <p:xfrm>
          <a:off x="190500" y="1447800"/>
          <a:ext cx="8801100" cy="5280027"/>
        </p:xfrm>
        <a:graphic>
          <a:graphicData uri="http://schemas.openxmlformats.org/drawingml/2006/table">
            <a:tbl>
              <a:tblPr/>
              <a:tblGrid>
                <a:gridCol w="1297958"/>
                <a:gridCol w="2230236"/>
                <a:gridCol w="1201912"/>
                <a:gridCol w="1124370"/>
                <a:gridCol w="969284"/>
                <a:gridCol w="1029433"/>
                <a:gridCol w="947907"/>
              </a:tblGrid>
              <a:tr h="435311">
                <a:tc>
                  <a:txBody>
                    <a:bodyPr/>
                    <a:lstStyle/>
                    <a:p>
                      <a:pPr marL="0" marR="0" lvl="0" indent="0" algn="l" defTabSz="4572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4572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mj-lt"/>
                          <a:cs typeface="Tahoma" pitchFamily="34" charset="0"/>
                        </a:rPr>
                        <a:t>Main Goals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4572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mj-lt"/>
                          <a:cs typeface="Tahoma" pitchFamily="34" charset="0"/>
                        </a:rPr>
                        <a:t>Tools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4572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mj-lt"/>
                          <a:cs typeface="Tahoma" pitchFamily="34" charset="0"/>
                        </a:rPr>
                        <a:t>Method</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4572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mj-lt"/>
                          <a:cs typeface="Tahoma" pitchFamily="34" charset="0"/>
                        </a:rPr>
                        <a:t>Sites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4572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mj-lt"/>
                          <a:cs typeface="Tahoma" pitchFamily="34" charset="0"/>
                        </a:rPr>
                        <a:t>Working Groups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4572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mj-lt"/>
                          <a:cs typeface="Tahoma" pitchFamily="34" charset="0"/>
                        </a:rPr>
                        <a:t>Timeline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r>
              <a:tr h="502914">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Malpractice Closed Claims Database</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Examine statewide closed claims data collected by malpractice insurers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CRICO/Coverys proprietary databases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Data Harmonization</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Statewide  - Massachusetts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n-lt"/>
                          <a:ea typeface="+mn-ea"/>
                          <a:cs typeface="+mn-cs"/>
                        </a:rPr>
                        <a:t>Evaluation and Malpractice</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Spring 2012-Spring 2013</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22373">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Practice Characteristics Questionnaire</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Tahoma" pitchFamily="34" charset="0"/>
                        </a:rPr>
                        <a:t>Collect info on relevant practice characteristics, culture &amp; communication</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Tahoma" pitchFamily="34" charset="0"/>
                        </a:rPr>
                        <a:t>IHI Tools</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Via email</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Tahoma" pitchFamily="34" charset="0"/>
                        </a:rPr>
                        <a:t>Demonstration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n-lt"/>
                          <a:ea typeface="+mn-ea"/>
                          <a:cs typeface="Tahoma" pitchFamily="34" charset="0"/>
                        </a:rPr>
                        <a:t>Evaluation and Improvement </a:t>
                      </a:r>
                      <a:endParaRPr kumimoji="0" lang="en-US" sz="900" b="0" i="0" u="none" strike="noStrike" kern="1200" cap="none" normalizeH="0" baseline="0" dirty="0" smtClean="0">
                        <a:ln>
                          <a:noFill/>
                        </a:ln>
                        <a:solidFill>
                          <a:schemeClr val="tx1"/>
                        </a:solidFill>
                        <a:effectLst/>
                        <a:latin typeface="+mn-lt"/>
                        <a:ea typeface="+mn-ea"/>
                        <a:cs typeface="+mn-cs"/>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Tahoma" pitchFamily="34" charset="0"/>
                        </a:rPr>
                        <a:t>Oct-Dec 2011</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r>
              <a:tr h="640074">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Administrator/</a:t>
                      </a:r>
                    </a:p>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Staff &amp; Providers Surveys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Pre-post comparison of practices, culture and communication</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AHRQ Medical Office Safety Culture Survey; PCMH </a:t>
                      </a:r>
                      <a:r>
                        <a:rPr kumimoji="0" lang="en-US" sz="900" b="0" i="0" u="none" strike="noStrike" cap="none" normalizeH="0" baseline="0" dirty="0" err="1" smtClean="0">
                          <a:ln>
                            <a:noFill/>
                          </a:ln>
                          <a:solidFill>
                            <a:schemeClr val="tx1"/>
                          </a:solidFill>
                          <a:effectLst/>
                          <a:latin typeface="+mj-lt"/>
                          <a:cs typeface="Arial" pitchFamily="34" charset="0"/>
                        </a:rPr>
                        <a:t>evals</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Web-based</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Demonstration </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and Control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Evaluation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j-lt"/>
                          <a:ea typeface="+mn-ea"/>
                          <a:cs typeface="Arial" pitchFamily="34" charset="0"/>
                        </a:rPr>
                        <a:t>Jan-Mar 2012;</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j-lt"/>
                          <a:ea typeface="+mn-ea"/>
                          <a:cs typeface="Arial" pitchFamily="34" charset="0"/>
                        </a:rPr>
                        <a:t>Jun-Aug 2013</a:t>
                      </a:r>
                      <a:endParaRPr kumimoji="0" lang="en-US" sz="900" b="0" i="0" u="none" strike="noStrike" kern="1200" cap="none" normalizeH="0" baseline="0" dirty="0" smtClean="0">
                        <a:ln>
                          <a:noFill/>
                        </a:ln>
                        <a:solidFill>
                          <a:schemeClr val="tx1"/>
                        </a:solidFill>
                        <a:effectLst/>
                        <a:latin typeface="+mj-lt"/>
                        <a:ea typeface="+mn-ea"/>
                        <a:cs typeface="+mn-cs"/>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85943">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Patient Surveys </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Pre-post comparison of patient experience of care, especially as regards medications, labs, and referrals</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MHQP Patient Experience Survey  CG-CAHPS Adult Primary Care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Mailing (private research firm, Market Decisions)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Demonstration</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and Control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Evaluation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Jan-Mar 2012;</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Jun-Aug 2013</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r>
              <a:tr h="680280">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Site Visits: Interviews Observations </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Understand work flow, strengths and weaknesses of medication, lab and referral processes; culture, communication</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IHI Process Map    </a:t>
                      </a:r>
                      <a:br>
                        <a:rPr kumimoji="0" lang="en-US" sz="900" b="0" i="0" u="none" strike="noStrike" cap="none" normalizeH="0" baseline="0" dirty="0" smtClean="0">
                          <a:ln>
                            <a:noFill/>
                          </a:ln>
                          <a:solidFill>
                            <a:schemeClr val="tx1"/>
                          </a:solidFill>
                          <a:effectLst/>
                          <a:latin typeface="+mj-lt"/>
                          <a:cs typeface="Arial" pitchFamily="34" charset="0"/>
                        </a:rPr>
                      </a:br>
                      <a:r>
                        <a:rPr kumimoji="0" lang="en-US" sz="900" b="0" i="0" u="none" strike="noStrike" cap="none" normalizeH="0" baseline="0" dirty="0" smtClean="0">
                          <a:ln>
                            <a:noFill/>
                          </a:ln>
                          <a:solidFill>
                            <a:schemeClr val="tx1"/>
                          </a:solidFill>
                          <a:effectLst/>
                          <a:latin typeface="+mj-lt"/>
                          <a:cs typeface="Arial" pitchFamily="34" charset="0"/>
                        </a:rPr>
                        <a:t>S. Spear Tools</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In-person</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Demonstration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n-lt"/>
                          <a:ea typeface="+mn-ea"/>
                          <a:cs typeface="Tahoma" pitchFamily="34" charset="0"/>
                        </a:rPr>
                        <a:t>Evaluation and Improvement </a:t>
                      </a:r>
                      <a:endParaRPr kumimoji="0" lang="en-US" sz="900" b="0" i="0" u="none" strike="noStrike" kern="1200" cap="none" normalizeH="0" baseline="0" dirty="0" smtClean="0">
                        <a:ln>
                          <a:noFill/>
                        </a:ln>
                        <a:solidFill>
                          <a:schemeClr val="tx1"/>
                        </a:solidFill>
                        <a:effectLst/>
                        <a:latin typeface="+mn-lt"/>
                        <a:ea typeface="+mn-ea"/>
                        <a:cs typeface="+mn-cs"/>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n-lt"/>
                          <a:ea typeface="+mn-ea"/>
                          <a:cs typeface="Arial" pitchFamily="34" charset="0"/>
                        </a:rPr>
                        <a:t>Jan 2012</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n-lt"/>
                          <a:ea typeface="+mn-ea"/>
                          <a:cs typeface="Arial" pitchFamily="34" charset="0"/>
                        </a:rPr>
                        <a:t>-Mar 2013</a:t>
                      </a:r>
                      <a:endParaRPr kumimoji="0" lang="en-US" sz="900" b="0" i="0" u="none" strike="noStrike" kern="1200" cap="none" normalizeH="0" baseline="0" dirty="0" smtClean="0">
                        <a:ln>
                          <a:noFill/>
                        </a:ln>
                        <a:solidFill>
                          <a:schemeClr val="tx1"/>
                        </a:solidFill>
                        <a:effectLst/>
                        <a:latin typeface="+mn-lt"/>
                        <a:ea typeface="+mn-ea"/>
                        <a:cs typeface="+mn-cs"/>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02914">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Chart Reviews </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Pre-post comparison of medication, lab and referral error rates; understand what happens when errors occur</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CRICO/Coverys</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Practice Evaluation Tools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On-site at practices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Demonstration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Evaluation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Apr-Jul 2012;</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Oct-Dec 2013</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r>
              <a:tr h="807304">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Data collected </a:t>
                      </a:r>
                    </a:p>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as part of improvement work and testing cycles/metrics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Qualitative and quantitative data from on the ground experience from improvement work</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Logs/Diaries from IA  successes, failures, lessons, surprises. PDSA cycle data</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defRPr/>
                      </a:pPr>
                      <a:r>
                        <a:rPr kumimoji="0" lang="en-US" sz="900" b="0" i="0" u="none" strike="noStrike" kern="1200" cap="none" normalizeH="0" baseline="0" dirty="0" smtClean="0">
                          <a:ln>
                            <a:noFill/>
                          </a:ln>
                          <a:solidFill>
                            <a:schemeClr val="tx1"/>
                          </a:solidFill>
                          <a:effectLst/>
                          <a:latin typeface="+mj-lt"/>
                          <a:ea typeface="+mn-ea"/>
                          <a:cs typeface="+mn-cs"/>
                        </a:rPr>
                        <a:t>On-site at practices</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Demonstration</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n-lt"/>
                          <a:ea typeface="+mn-ea"/>
                          <a:cs typeface="Tahoma" pitchFamily="34" charset="0"/>
                        </a:rPr>
                        <a:t>Evaluation and Improvement </a:t>
                      </a:r>
                      <a:endParaRPr kumimoji="0" lang="en-US" sz="900" b="0" i="0" u="none" strike="noStrike" kern="1200" cap="none" normalizeH="0" baseline="0" dirty="0" smtClean="0">
                        <a:ln>
                          <a:noFill/>
                        </a:ln>
                        <a:solidFill>
                          <a:schemeClr val="tx1"/>
                        </a:solidFill>
                        <a:effectLst/>
                        <a:latin typeface="+mn-lt"/>
                        <a:ea typeface="+mn-ea"/>
                        <a:cs typeface="+mn-cs"/>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Jan 2012</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-Mar 2013</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02914">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Exit Interviews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lang="en-US" sz="900" dirty="0" smtClean="0"/>
                        <a:t>Qualitative data revealing strengths and weaknesses;</a:t>
                      </a:r>
                      <a:r>
                        <a:rPr lang="en-US" sz="900" baseline="0" dirty="0" smtClean="0"/>
                        <a:t> </a:t>
                      </a:r>
                      <a:r>
                        <a:rPr lang="en-US" sz="900" dirty="0" smtClean="0"/>
                        <a:t>provide opportunities for study participant input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Semi-structured questionnaire</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defRPr/>
                      </a:pPr>
                      <a:r>
                        <a:rPr kumimoji="0" lang="en-US" sz="900" b="0" i="0" u="none" strike="noStrike" cap="none" normalizeH="0" baseline="0" dirty="0" smtClean="0">
                          <a:ln>
                            <a:noFill/>
                          </a:ln>
                          <a:solidFill>
                            <a:schemeClr val="tx1"/>
                          </a:solidFill>
                          <a:effectLst/>
                          <a:latin typeface="+mj-lt"/>
                        </a:rPr>
                        <a:t>Via telephone</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Demonstration</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Evaluation</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Mar-Apr 2013</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r>
            </a:tbl>
          </a:graphicData>
        </a:graphic>
      </p:graphicFrame>
      <p:sp>
        <p:nvSpPr>
          <p:cNvPr id="19540" name="Slide Number Placeholder 2"/>
          <p:cNvSpPr>
            <a:spLocks noGrp="1"/>
          </p:cNvSpPr>
          <p:nvPr>
            <p:ph type="sldNum" sz="quarter" idx="12"/>
          </p:nvPr>
        </p:nvSpPr>
        <p:spPr>
          <a:noFill/>
        </p:spPr>
        <p:txBody>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0F0866F6-876B-4898-9968-71293F1A78A2}" type="slidenum">
              <a:rPr lang="en-US" altLang="en-US" sz="1000" b="0"/>
              <a:pPr eaLnBrk="1" hangingPunct="1"/>
              <a:t>18</a:t>
            </a:fld>
            <a:endParaRPr lang="en-US" altLang="en-US" sz="1000" b="0"/>
          </a:p>
        </p:txBody>
      </p:sp>
    </p:spTree>
    <p:extLst>
      <p:ext uri="{BB962C8B-B14F-4D97-AF65-F5344CB8AC3E}">
        <p14:creationId xmlns:p14="http://schemas.microsoft.com/office/powerpoint/2010/main" val="22635184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3588"/>
          </a:xfrm>
        </p:spPr>
        <p:txBody>
          <a:bodyPr>
            <a:normAutofit fontScale="90000"/>
          </a:bodyPr>
          <a:lstStyle/>
          <a:p>
            <a:pPr>
              <a:defRPr/>
            </a:pPr>
            <a:r>
              <a:rPr lang="en-US" dirty="0" smtClean="0">
                <a:ea typeface="ＭＳ Ｐゴシック" charset="0"/>
                <a:cs typeface="+mj-cs"/>
              </a:rPr>
              <a:t>Measurement and monitoring roadmap</a:t>
            </a:r>
            <a:endParaRPr lang="en-US" dirty="0">
              <a:ea typeface="ＭＳ Ｐゴシック" charset="0"/>
              <a:cs typeface="+mj-cs"/>
            </a:endParaRPr>
          </a:p>
        </p:txBody>
      </p:sp>
      <p:graphicFrame>
        <p:nvGraphicFramePr>
          <p:cNvPr id="4" name="Group 2"/>
          <p:cNvGraphicFramePr>
            <a:graphicFrameLocks noGrp="1"/>
          </p:cNvGraphicFramePr>
          <p:nvPr/>
        </p:nvGraphicFramePr>
        <p:xfrm>
          <a:off x="190500" y="1447800"/>
          <a:ext cx="8801100" cy="5280027"/>
        </p:xfrm>
        <a:graphic>
          <a:graphicData uri="http://schemas.openxmlformats.org/drawingml/2006/table">
            <a:tbl>
              <a:tblPr/>
              <a:tblGrid>
                <a:gridCol w="1297958"/>
                <a:gridCol w="2230236"/>
                <a:gridCol w="1201912"/>
                <a:gridCol w="1124370"/>
                <a:gridCol w="969284"/>
                <a:gridCol w="1029433"/>
                <a:gridCol w="947907"/>
              </a:tblGrid>
              <a:tr h="435311">
                <a:tc>
                  <a:txBody>
                    <a:bodyPr/>
                    <a:lstStyle/>
                    <a:p>
                      <a:pPr marL="0" marR="0" lvl="0" indent="0" algn="l" defTabSz="4572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4572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mj-lt"/>
                          <a:cs typeface="Tahoma" pitchFamily="34" charset="0"/>
                        </a:rPr>
                        <a:t>Main Goals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4572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mj-lt"/>
                          <a:cs typeface="Tahoma" pitchFamily="34" charset="0"/>
                        </a:rPr>
                        <a:t>Tools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4572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mj-lt"/>
                          <a:cs typeface="Tahoma" pitchFamily="34" charset="0"/>
                        </a:rPr>
                        <a:t>Method</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4572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mj-lt"/>
                          <a:cs typeface="Tahoma" pitchFamily="34" charset="0"/>
                        </a:rPr>
                        <a:t>Sites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4572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mj-lt"/>
                          <a:cs typeface="Tahoma" pitchFamily="34" charset="0"/>
                        </a:rPr>
                        <a:t>Working Groups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457200" rtl="0" eaLnBrk="1" fontAlgn="t"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mj-lt"/>
                          <a:cs typeface="Tahoma" pitchFamily="34" charset="0"/>
                        </a:rPr>
                        <a:t>Timeline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75000"/>
                      </a:schemeClr>
                    </a:solidFill>
                  </a:tcPr>
                </a:tc>
              </a:tr>
              <a:tr h="502914">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Malpractice Closed Claims Database</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Examine statewide closed claims data collected by malpractice insurers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CRICO/Coverys proprietary databases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Data Harmonization</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Statewide  - Massachusetts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n-lt"/>
                          <a:ea typeface="+mn-ea"/>
                          <a:cs typeface="+mn-cs"/>
                        </a:rPr>
                        <a:t>Evaluation and Malpractice</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Spring 2012-Spring 2013</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22373">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Practice Characteristics Questionnaire</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Tahoma" pitchFamily="34" charset="0"/>
                        </a:rPr>
                        <a:t>Collect info on relevant practice characteristics, culture &amp; communication</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Tahoma" pitchFamily="34" charset="0"/>
                        </a:rPr>
                        <a:t>IHI Tools</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Via email</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Tahoma" pitchFamily="34" charset="0"/>
                        </a:rPr>
                        <a:t>Demonstration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n-lt"/>
                          <a:ea typeface="+mn-ea"/>
                          <a:cs typeface="Tahoma" pitchFamily="34" charset="0"/>
                        </a:rPr>
                        <a:t>Evaluation and Improvement </a:t>
                      </a:r>
                      <a:endParaRPr kumimoji="0" lang="en-US" sz="900" b="0" i="0" u="none" strike="noStrike" kern="1200" cap="none" normalizeH="0" baseline="0" dirty="0" smtClean="0">
                        <a:ln>
                          <a:noFill/>
                        </a:ln>
                        <a:solidFill>
                          <a:schemeClr val="tx1"/>
                        </a:solidFill>
                        <a:effectLst/>
                        <a:latin typeface="+mn-lt"/>
                        <a:ea typeface="+mn-ea"/>
                        <a:cs typeface="+mn-cs"/>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Tahoma" pitchFamily="34" charset="0"/>
                        </a:rPr>
                        <a:t>Oct-Dec 2011</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r>
              <a:tr h="640074">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000000"/>
                          </a:solidFill>
                          <a:effectLst/>
                          <a:latin typeface="+mj-lt"/>
                          <a:ea typeface="Tahoma" pitchFamily="34" charset="0"/>
                          <a:cs typeface="Tahoma" pitchFamily="34" charset="0"/>
                        </a:rPr>
                        <a:t>Administrator/</a:t>
                      </a:r>
                    </a:p>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0000"/>
                          </a:solidFill>
                          <a:effectLst/>
                          <a:latin typeface="+mj-lt"/>
                          <a:ea typeface="Tahoma" pitchFamily="34" charset="0"/>
                          <a:cs typeface="Tahoma" pitchFamily="34" charset="0"/>
                        </a:rPr>
                        <a:t>Staff &amp; Providers Surveys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Pre-post comparison of practices, culture and communication</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AHRQ Medical Office Safety Culture Survey; PCMH </a:t>
                      </a:r>
                      <a:r>
                        <a:rPr kumimoji="0" lang="en-US" sz="900" b="0" i="0" u="none" strike="noStrike" cap="none" normalizeH="0" baseline="0" dirty="0" err="1" smtClean="0">
                          <a:ln>
                            <a:noFill/>
                          </a:ln>
                          <a:solidFill>
                            <a:schemeClr val="tx1"/>
                          </a:solidFill>
                          <a:effectLst/>
                          <a:latin typeface="+mj-lt"/>
                          <a:cs typeface="Arial" pitchFamily="34" charset="0"/>
                        </a:rPr>
                        <a:t>evals</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Web-based</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Demonstration </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and Control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Evaluation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j-lt"/>
                          <a:ea typeface="+mn-ea"/>
                          <a:cs typeface="Arial" pitchFamily="34" charset="0"/>
                        </a:rPr>
                        <a:t>Jan-Mar 2012;</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j-lt"/>
                          <a:ea typeface="+mn-ea"/>
                          <a:cs typeface="Arial" pitchFamily="34" charset="0"/>
                        </a:rPr>
                        <a:t>Jun-Aug 2013</a:t>
                      </a:r>
                      <a:endParaRPr kumimoji="0" lang="en-US" sz="900" b="0" i="0" u="none" strike="noStrike" kern="1200" cap="none" normalizeH="0" baseline="0" dirty="0" smtClean="0">
                        <a:ln>
                          <a:noFill/>
                        </a:ln>
                        <a:solidFill>
                          <a:schemeClr val="tx1"/>
                        </a:solidFill>
                        <a:effectLst/>
                        <a:latin typeface="+mj-lt"/>
                        <a:ea typeface="+mn-ea"/>
                        <a:cs typeface="+mn-cs"/>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85943">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0000"/>
                          </a:solidFill>
                          <a:effectLst/>
                          <a:latin typeface="+mj-lt"/>
                          <a:ea typeface="Tahoma" pitchFamily="34" charset="0"/>
                          <a:cs typeface="Tahoma" pitchFamily="34" charset="0"/>
                        </a:rPr>
                        <a:t>Patient Surveys </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Pre-post comparison of patient experience of care, especially as regards medications, labs, and referrals</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MHQP Patient Experience Survey  CG-CAHPS Adult Primary Care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Mailing (private research firm, Market Decisions)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Demonstration</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and Control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Evaluation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Jan-Mar 2012;</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Jun-Aug 2013</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r>
              <a:tr h="680280">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Site Visits: Interviews Observations </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Understand work flow, strengths and weaknesses of medication, lab and referral processes; culture, communication</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IHI Process Map    </a:t>
                      </a:r>
                      <a:br>
                        <a:rPr kumimoji="0" lang="en-US" sz="900" b="0" i="0" u="none" strike="noStrike" cap="none" normalizeH="0" baseline="0" dirty="0" smtClean="0">
                          <a:ln>
                            <a:noFill/>
                          </a:ln>
                          <a:solidFill>
                            <a:schemeClr val="tx1"/>
                          </a:solidFill>
                          <a:effectLst/>
                          <a:latin typeface="+mj-lt"/>
                          <a:cs typeface="Arial" pitchFamily="34" charset="0"/>
                        </a:rPr>
                      </a:br>
                      <a:r>
                        <a:rPr kumimoji="0" lang="en-US" sz="900" b="0" i="0" u="none" strike="noStrike" cap="none" normalizeH="0" baseline="0" dirty="0" smtClean="0">
                          <a:ln>
                            <a:noFill/>
                          </a:ln>
                          <a:solidFill>
                            <a:schemeClr val="tx1"/>
                          </a:solidFill>
                          <a:effectLst/>
                          <a:latin typeface="+mj-lt"/>
                          <a:cs typeface="Arial" pitchFamily="34" charset="0"/>
                        </a:rPr>
                        <a:t>S. Spear Tools</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In-person</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Demonstration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n-lt"/>
                          <a:ea typeface="+mn-ea"/>
                          <a:cs typeface="Tahoma" pitchFamily="34" charset="0"/>
                        </a:rPr>
                        <a:t>Evaluation and Improvement </a:t>
                      </a:r>
                      <a:endParaRPr kumimoji="0" lang="en-US" sz="900" b="0" i="0" u="none" strike="noStrike" kern="1200" cap="none" normalizeH="0" baseline="0" dirty="0" smtClean="0">
                        <a:ln>
                          <a:noFill/>
                        </a:ln>
                        <a:solidFill>
                          <a:schemeClr val="tx1"/>
                        </a:solidFill>
                        <a:effectLst/>
                        <a:latin typeface="+mn-lt"/>
                        <a:ea typeface="+mn-ea"/>
                        <a:cs typeface="+mn-cs"/>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n-lt"/>
                          <a:ea typeface="+mn-ea"/>
                          <a:cs typeface="Arial" pitchFamily="34" charset="0"/>
                        </a:rPr>
                        <a:t>Jan 2012</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n-lt"/>
                          <a:ea typeface="+mn-ea"/>
                          <a:cs typeface="Arial" pitchFamily="34" charset="0"/>
                        </a:rPr>
                        <a:t>-Mar 2013</a:t>
                      </a:r>
                      <a:endParaRPr kumimoji="0" lang="en-US" sz="900" b="0" i="0" u="none" strike="noStrike" kern="1200" cap="none" normalizeH="0" baseline="0" dirty="0" smtClean="0">
                        <a:ln>
                          <a:noFill/>
                        </a:ln>
                        <a:solidFill>
                          <a:schemeClr val="tx1"/>
                        </a:solidFill>
                        <a:effectLst/>
                        <a:latin typeface="+mn-lt"/>
                        <a:ea typeface="+mn-ea"/>
                        <a:cs typeface="+mn-cs"/>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02914">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0000"/>
                          </a:solidFill>
                          <a:effectLst/>
                          <a:latin typeface="+mj-lt"/>
                          <a:ea typeface="Tahoma" pitchFamily="34" charset="0"/>
                          <a:cs typeface="Tahoma" pitchFamily="34" charset="0"/>
                        </a:rPr>
                        <a:t>Chart Reviews </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Pre-post comparison of medication, lab and referral error rates; understand what happens when errors occur</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CRICO/Coverys</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Practice Evaluation Tools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On-site at practices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Demonstration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Evaluation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Apr-Jul 2012;</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Oct-Dec 2013</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r>
              <a:tr h="807304">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Data collected </a:t>
                      </a:r>
                    </a:p>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1"/>
                          </a:solidFill>
                          <a:effectLst/>
                          <a:latin typeface="+mj-lt"/>
                          <a:ea typeface="Tahoma" pitchFamily="34" charset="0"/>
                          <a:cs typeface="Tahoma" pitchFamily="34" charset="0"/>
                        </a:rPr>
                        <a:t>as part of improvement work and testing cycles/metrics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Qualitative and quantitative data from on the ground experience from improvement work</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Logs/Diaries from IA  successes, failures, lessons, surprises. PDSA cycle data</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defRPr/>
                      </a:pPr>
                      <a:r>
                        <a:rPr kumimoji="0" lang="en-US" sz="900" b="0" i="0" u="none" strike="noStrike" kern="1200" cap="none" normalizeH="0" baseline="0" dirty="0" smtClean="0">
                          <a:ln>
                            <a:noFill/>
                          </a:ln>
                          <a:solidFill>
                            <a:schemeClr val="tx1"/>
                          </a:solidFill>
                          <a:effectLst/>
                          <a:latin typeface="+mj-lt"/>
                          <a:ea typeface="+mn-ea"/>
                          <a:cs typeface="+mn-cs"/>
                        </a:rPr>
                        <a:t>On-site at practices</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Demonstration</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noFill/>
                          </a:ln>
                          <a:solidFill>
                            <a:schemeClr val="tx1"/>
                          </a:solidFill>
                          <a:effectLst/>
                          <a:latin typeface="+mn-lt"/>
                          <a:ea typeface="+mn-ea"/>
                          <a:cs typeface="Tahoma" pitchFamily="34" charset="0"/>
                        </a:rPr>
                        <a:t>Evaluation and Improvement </a:t>
                      </a:r>
                      <a:endParaRPr kumimoji="0" lang="en-US" sz="900" b="0" i="0" u="none" strike="noStrike" kern="1200" cap="none" normalizeH="0" baseline="0" dirty="0" smtClean="0">
                        <a:ln>
                          <a:noFill/>
                        </a:ln>
                        <a:solidFill>
                          <a:schemeClr val="tx1"/>
                        </a:solidFill>
                        <a:effectLst/>
                        <a:latin typeface="+mn-lt"/>
                        <a:ea typeface="+mn-ea"/>
                        <a:cs typeface="+mn-cs"/>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Jan 2012</a:t>
                      </a:r>
                    </a:p>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cs typeface="Arial" pitchFamily="34" charset="0"/>
                        </a:rPr>
                        <a:t>-Mar 2013</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02914">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0000"/>
                          </a:solidFill>
                          <a:effectLst/>
                          <a:latin typeface="+mj-lt"/>
                          <a:ea typeface="Tahoma" pitchFamily="34" charset="0"/>
                          <a:cs typeface="Tahoma" pitchFamily="34" charset="0"/>
                        </a:rPr>
                        <a:t>Exit Interviews</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lang="en-US" sz="900" dirty="0" smtClean="0">
                          <a:solidFill>
                            <a:schemeClr val="tx1"/>
                          </a:solidFill>
                        </a:rPr>
                        <a:t>Qualitative data revealing strengths and weaknesses;</a:t>
                      </a:r>
                      <a:r>
                        <a:rPr lang="en-US" sz="900" baseline="0" dirty="0" smtClean="0">
                          <a:solidFill>
                            <a:schemeClr val="tx1"/>
                          </a:solidFill>
                        </a:rPr>
                        <a:t> </a:t>
                      </a:r>
                      <a:r>
                        <a:rPr lang="en-US" sz="900" dirty="0" smtClean="0">
                          <a:solidFill>
                            <a:schemeClr val="tx1"/>
                          </a:solidFill>
                        </a:rPr>
                        <a:t>provide opportunities for study participant input </a:t>
                      </a:r>
                      <a:endParaRPr kumimoji="0" lang="en-US" sz="900" b="0" i="0" u="none" strike="noStrike" cap="none" normalizeH="0" baseline="0" dirty="0" smtClean="0">
                        <a:ln>
                          <a:noFill/>
                        </a:ln>
                        <a:solidFill>
                          <a:schemeClr val="tx1"/>
                        </a:solidFill>
                        <a:effectLst/>
                        <a:latin typeface="+mj-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Semi-structured questionnaire</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defRPr/>
                      </a:pPr>
                      <a:r>
                        <a:rPr kumimoji="0" lang="en-US" sz="900" b="0" i="0" u="none" strike="noStrike" cap="none" normalizeH="0" baseline="0" dirty="0" smtClean="0">
                          <a:ln>
                            <a:noFill/>
                          </a:ln>
                          <a:solidFill>
                            <a:schemeClr val="tx1"/>
                          </a:solidFill>
                          <a:effectLst/>
                          <a:latin typeface="+mj-lt"/>
                        </a:rPr>
                        <a:t>Via telephone</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Demonstration</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Evaluation</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j-lt"/>
                        </a:rPr>
                        <a:t>Mar-Apr 2013</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r>
            </a:tbl>
          </a:graphicData>
        </a:graphic>
      </p:graphicFrame>
      <p:sp>
        <p:nvSpPr>
          <p:cNvPr id="21588" name="Slide Number Placeholder 2"/>
          <p:cNvSpPr>
            <a:spLocks noGrp="1"/>
          </p:cNvSpPr>
          <p:nvPr>
            <p:ph type="sldNum" sz="quarter" idx="12"/>
          </p:nvPr>
        </p:nvSpPr>
        <p:spPr>
          <a:noFill/>
        </p:spPr>
        <p:txBody>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E66BAF09-F6AC-4246-8084-DD27F895B5CD}" type="slidenum">
              <a:rPr lang="en-US" altLang="en-US" sz="1000" b="0"/>
              <a:pPr eaLnBrk="1" hangingPunct="1"/>
              <a:t>19</a:t>
            </a:fld>
            <a:endParaRPr lang="en-US" altLang="en-US" sz="1000" b="0"/>
          </a:p>
        </p:txBody>
      </p:sp>
    </p:spTree>
    <p:extLst>
      <p:ext uri="{BB962C8B-B14F-4D97-AF65-F5344CB8AC3E}">
        <p14:creationId xmlns:p14="http://schemas.microsoft.com/office/powerpoint/2010/main" val="15531843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400" dirty="0" smtClean="0">
                <a:ea typeface="ＭＳ Ｐゴシック" charset="0"/>
              </a:rPr>
              <a:t>Staff survey results:</a:t>
            </a:r>
            <a:br>
              <a:rPr lang="en-US" sz="2400" dirty="0" smtClean="0">
                <a:ea typeface="ＭＳ Ｐゴシック" charset="0"/>
              </a:rPr>
            </a:br>
            <a:r>
              <a:rPr lang="en-US" dirty="0" smtClean="0">
                <a:ea typeface="ＭＳ Ｐゴシック" charset="0"/>
              </a:rPr>
              <a:t>Test result management</a:t>
            </a:r>
            <a:endParaRPr lang="en-US" dirty="0">
              <a:ea typeface="ＭＳ Ｐゴシック" charset="0"/>
            </a:endParaRPr>
          </a:p>
        </p:txBody>
      </p:sp>
      <p:sp>
        <p:nvSpPr>
          <p:cNvPr id="23554" name="Slide Number Placeholder 3"/>
          <p:cNvSpPr>
            <a:spLocks noGrp="1"/>
          </p:cNvSpPr>
          <p:nvPr>
            <p:ph type="sldNum" sz="quarter" idx="12"/>
          </p:nvPr>
        </p:nvSpPr>
        <p:spPr>
          <a:noFill/>
        </p:spPr>
        <p:txBody>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89D6D5DC-26A4-4EE5-8F4F-316567F3FDBA}" type="slidenum">
              <a:rPr lang="en-US" altLang="en-US" sz="1000" b="0"/>
              <a:pPr eaLnBrk="1" hangingPunct="1"/>
              <a:t>20</a:t>
            </a:fld>
            <a:endParaRPr lang="en-US" altLang="en-US" sz="1000" b="0"/>
          </a:p>
        </p:txBody>
      </p:sp>
      <p:graphicFrame>
        <p:nvGraphicFramePr>
          <p:cNvPr id="5" name="Chart 4"/>
          <p:cNvGraphicFramePr/>
          <p:nvPr/>
        </p:nvGraphicFramePr>
        <p:xfrm>
          <a:off x="1066800" y="1371600"/>
          <a:ext cx="73152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23556" name="TextBox 2"/>
          <p:cNvSpPr txBox="1">
            <a:spLocks noChangeArrowheads="1"/>
          </p:cNvSpPr>
          <p:nvPr/>
        </p:nvSpPr>
        <p:spPr bwMode="auto">
          <a:xfrm>
            <a:off x="2438400" y="1828800"/>
            <a:ext cx="228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Intervention practices</a:t>
            </a:r>
          </a:p>
        </p:txBody>
      </p:sp>
      <p:sp>
        <p:nvSpPr>
          <p:cNvPr id="23557" name="TextBox 6"/>
          <p:cNvSpPr txBox="1">
            <a:spLocks noChangeArrowheads="1"/>
          </p:cNvSpPr>
          <p:nvPr/>
        </p:nvSpPr>
        <p:spPr bwMode="auto">
          <a:xfrm>
            <a:off x="5410200" y="1828800"/>
            <a:ext cx="228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Control practices</a:t>
            </a:r>
          </a:p>
        </p:txBody>
      </p:sp>
      <p:sp>
        <p:nvSpPr>
          <p:cNvPr id="11" name="Content Placeholder 2"/>
          <p:cNvSpPr>
            <a:spLocks noGrp="1"/>
          </p:cNvSpPr>
          <p:nvPr>
            <p:ph idx="1"/>
          </p:nvPr>
        </p:nvSpPr>
        <p:spPr>
          <a:xfrm>
            <a:off x="2209800" y="5562600"/>
            <a:ext cx="6172200" cy="762000"/>
          </a:xfrm>
        </p:spPr>
        <p:txBody>
          <a:bodyPr/>
          <a:lstStyle/>
          <a:p>
            <a:pPr>
              <a:buFont typeface="Wingdings" charset="0"/>
              <a:buChar char="l"/>
              <a:defRPr/>
            </a:pPr>
            <a:r>
              <a:rPr lang="en-US" sz="2000" dirty="0" smtClean="0">
                <a:ea typeface="ＭＳ Ｐゴシック" charset="0"/>
              </a:rPr>
              <a:t>8.3 percentage points less negative response for intervention practices compared to controls </a:t>
            </a:r>
            <a:r>
              <a:rPr lang="en-US" sz="2000" dirty="0">
                <a:ea typeface="ＭＳ Ｐゴシック" charset="0"/>
              </a:rPr>
              <a:t>following </a:t>
            </a:r>
            <a:r>
              <a:rPr lang="en-US" sz="2000" dirty="0" smtClean="0">
                <a:ea typeface="ＭＳ Ｐゴシック" charset="0"/>
              </a:rPr>
              <a:t>PROMISES</a:t>
            </a:r>
            <a:endParaRPr lang="en-US" sz="2000" dirty="0">
              <a:ea typeface="ＭＳ Ｐゴシック" charset="0"/>
            </a:endParaRPr>
          </a:p>
          <a:p>
            <a:pPr>
              <a:buFont typeface="Wingdings" charset="0"/>
              <a:buChar char="l"/>
              <a:defRPr/>
            </a:pPr>
            <a:endParaRPr lang="en-US" sz="2000" dirty="0">
              <a:ea typeface="ＭＳ Ｐゴシック" charset="0"/>
            </a:endParaRPr>
          </a:p>
          <a:p>
            <a:pPr>
              <a:buFont typeface="Wingdings" charset="0"/>
              <a:buChar char="l"/>
              <a:defRPr/>
            </a:pPr>
            <a:endParaRPr lang="en-US" sz="2000" dirty="0">
              <a:ea typeface="ＭＳ Ｐゴシック" charset="0"/>
            </a:endParaRPr>
          </a:p>
        </p:txBody>
      </p:sp>
      <p:sp>
        <p:nvSpPr>
          <p:cNvPr id="23559" name="TextBox 9"/>
          <p:cNvSpPr txBox="1">
            <a:spLocks noChangeArrowheads="1"/>
          </p:cNvSpPr>
          <p:nvPr/>
        </p:nvSpPr>
        <p:spPr bwMode="auto">
          <a:xfrm>
            <a:off x="3505200" y="37338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800" b="0"/>
              <a:t>3 pp Better</a:t>
            </a:r>
          </a:p>
        </p:txBody>
      </p:sp>
      <p:sp>
        <p:nvSpPr>
          <p:cNvPr id="23560" name="TextBox 18"/>
          <p:cNvSpPr txBox="1">
            <a:spLocks noChangeArrowheads="1"/>
          </p:cNvSpPr>
          <p:nvPr/>
        </p:nvSpPr>
        <p:spPr bwMode="auto">
          <a:xfrm>
            <a:off x="6400800" y="2514600"/>
            <a:ext cx="914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800" b="0"/>
              <a:t>5.3 pp</a:t>
            </a:r>
          </a:p>
          <a:p>
            <a:pPr algn="ctr" eaLnBrk="1" hangingPunct="1"/>
            <a:r>
              <a:rPr lang="en-US" altLang="en-US" sz="1800" b="0"/>
              <a:t>worse</a:t>
            </a:r>
          </a:p>
        </p:txBody>
      </p:sp>
      <p:sp>
        <p:nvSpPr>
          <p:cNvPr id="23561" name="TextBox 3"/>
          <p:cNvSpPr txBox="1">
            <a:spLocks noChangeArrowheads="1"/>
          </p:cNvSpPr>
          <p:nvPr/>
        </p:nvSpPr>
        <p:spPr bwMode="auto">
          <a:xfrm>
            <a:off x="27432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23562" name="TextBox 8"/>
          <p:cNvSpPr txBox="1">
            <a:spLocks noChangeArrowheads="1"/>
          </p:cNvSpPr>
          <p:nvPr/>
        </p:nvSpPr>
        <p:spPr bwMode="auto">
          <a:xfrm>
            <a:off x="56388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23563" name="TextBox 9"/>
          <p:cNvSpPr txBox="1">
            <a:spLocks noChangeArrowheads="1"/>
          </p:cNvSpPr>
          <p:nvPr/>
        </p:nvSpPr>
        <p:spPr bwMode="auto">
          <a:xfrm>
            <a:off x="67056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sp>
        <p:nvSpPr>
          <p:cNvPr id="23564" name="TextBox 10"/>
          <p:cNvSpPr txBox="1">
            <a:spLocks noChangeArrowheads="1"/>
          </p:cNvSpPr>
          <p:nvPr/>
        </p:nvSpPr>
        <p:spPr bwMode="auto">
          <a:xfrm>
            <a:off x="37338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spTree>
    <p:extLst>
      <p:ext uri="{BB962C8B-B14F-4D97-AF65-F5344CB8AC3E}">
        <p14:creationId xmlns:p14="http://schemas.microsoft.com/office/powerpoint/2010/main" val="2592592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2400" smtClean="0"/>
              <a:t>Staff survey results:</a:t>
            </a:r>
            <a:r>
              <a:rPr lang="en-US" altLang="en-US" smtClean="0"/>
              <a:t/>
            </a:r>
            <a:br>
              <a:rPr lang="en-US" altLang="en-US" smtClean="0"/>
            </a:br>
            <a:r>
              <a:rPr lang="en-US" altLang="en-US" smtClean="0"/>
              <a:t>Teamwork</a:t>
            </a:r>
          </a:p>
        </p:txBody>
      </p:sp>
      <p:sp>
        <p:nvSpPr>
          <p:cNvPr id="24578" name="Slide Number Placeholder 3"/>
          <p:cNvSpPr>
            <a:spLocks noGrp="1"/>
          </p:cNvSpPr>
          <p:nvPr>
            <p:ph type="sldNum" sz="quarter" idx="12"/>
          </p:nvPr>
        </p:nvSpPr>
        <p:spPr>
          <a:noFill/>
        </p:spPr>
        <p:txBody>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0CECB24E-A1CF-4011-AF25-6B4086497872}" type="slidenum">
              <a:rPr lang="en-US" altLang="en-US" sz="1000" b="0"/>
              <a:pPr eaLnBrk="1" hangingPunct="1"/>
              <a:t>21</a:t>
            </a:fld>
            <a:endParaRPr lang="en-US" altLang="en-US" sz="1000" b="0"/>
          </a:p>
        </p:txBody>
      </p:sp>
      <p:sp>
        <p:nvSpPr>
          <p:cNvPr id="24579" name="TextBox 2"/>
          <p:cNvSpPr txBox="1">
            <a:spLocks noChangeArrowheads="1"/>
          </p:cNvSpPr>
          <p:nvPr/>
        </p:nvSpPr>
        <p:spPr bwMode="auto">
          <a:xfrm>
            <a:off x="2438400" y="1905000"/>
            <a:ext cx="228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Intervention practices</a:t>
            </a:r>
          </a:p>
        </p:txBody>
      </p:sp>
      <p:sp>
        <p:nvSpPr>
          <p:cNvPr id="24580" name="TextBox 6"/>
          <p:cNvSpPr txBox="1">
            <a:spLocks noChangeArrowheads="1"/>
          </p:cNvSpPr>
          <p:nvPr/>
        </p:nvSpPr>
        <p:spPr bwMode="auto">
          <a:xfrm>
            <a:off x="5410200" y="1905000"/>
            <a:ext cx="228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Control practices</a:t>
            </a:r>
          </a:p>
        </p:txBody>
      </p:sp>
      <p:graphicFrame>
        <p:nvGraphicFramePr>
          <p:cNvPr id="12" name="Chart 11"/>
          <p:cNvGraphicFramePr/>
          <p:nvPr/>
        </p:nvGraphicFramePr>
        <p:xfrm>
          <a:off x="1066800" y="1371600"/>
          <a:ext cx="72390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13" name="Content Placeholder 2"/>
          <p:cNvSpPr>
            <a:spLocks noGrp="1"/>
          </p:cNvSpPr>
          <p:nvPr>
            <p:ph idx="1"/>
          </p:nvPr>
        </p:nvSpPr>
        <p:spPr>
          <a:xfrm>
            <a:off x="2209800" y="5562600"/>
            <a:ext cx="6172200" cy="762000"/>
          </a:xfrm>
        </p:spPr>
        <p:txBody>
          <a:bodyPr/>
          <a:lstStyle/>
          <a:p>
            <a:pPr>
              <a:buFont typeface="Wingdings" charset="0"/>
              <a:buChar char="l"/>
              <a:defRPr/>
            </a:pPr>
            <a:r>
              <a:rPr lang="en-US" sz="2000" dirty="0" smtClean="0">
                <a:ea typeface="ＭＳ Ｐゴシック" charset="0"/>
              </a:rPr>
              <a:t>7.6 percentage points less negative response for intervention practices compared to controls following PROMISES</a:t>
            </a:r>
            <a:endParaRPr lang="en-US" sz="2000" dirty="0">
              <a:ea typeface="ＭＳ Ｐゴシック" charset="0"/>
            </a:endParaRPr>
          </a:p>
          <a:p>
            <a:pPr>
              <a:buFont typeface="Wingdings" charset="0"/>
              <a:buChar char="l"/>
              <a:defRPr/>
            </a:pPr>
            <a:endParaRPr lang="en-US" sz="2000" dirty="0">
              <a:ea typeface="ＭＳ Ｐゴシック" charset="0"/>
            </a:endParaRPr>
          </a:p>
          <a:p>
            <a:pPr>
              <a:buFont typeface="Wingdings" charset="0"/>
              <a:buChar char="l"/>
              <a:defRPr/>
            </a:pPr>
            <a:endParaRPr lang="en-US" sz="2000" dirty="0">
              <a:ea typeface="ＭＳ Ｐゴシック" charset="0"/>
            </a:endParaRPr>
          </a:p>
        </p:txBody>
      </p:sp>
      <p:sp>
        <p:nvSpPr>
          <p:cNvPr id="24583" name="TextBox 13"/>
          <p:cNvSpPr txBox="1">
            <a:spLocks noChangeArrowheads="1"/>
          </p:cNvSpPr>
          <p:nvPr/>
        </p:nvSpPr>
        <p:spPr bwMode="auto">
          <a:xfrm>
            <a:off x="3505200" y="37338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800" b="0"/>
              <a:t>2.1 pp worse</a:t>
            </a:r>
          </a:p>
        </p:txBody>
      </p:sp>
      <p:sp>
        <p:nvSpPr>
          <p:cNvPr id="24584" name="TextBox 14"/>
          <p:cNvSpPr txBox="1">
            <a:spLocks noChangeArrowheads="1"/>
          </p:cNvSpPr>
          <p:nvPr/>
        </p:nvSpPr>
        <p:spPr bwMode="auto">
          <a:xfrm>
            <a:off x="6477000" y="25908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800" b="0"/>
              <a:t>9.7 pp</a:t>
            </a:r>
          </a:p>
          <a:p>
            <a:pPr algn="ctr" eaLnBrk="1" hangingPunct="1"/>
            <a:r>
              <a:rPr lang="en-US" altLang="en-US" sz="1800" b="0"/>
              <a:t>worse</a:t>
            </a:r>
          </a:p>
        </p:txBody>
      </p:sp>
      <p:sp>
        <p:nvSpPr>
          <p:cNvPr id="24585" name="TextBox 3"/>
          <p:cNvSpPr txBox="1">
            <a:spLocks noChangeArrowheads="1"/>
          </p:cNvSpPr>
          <p:nvPr/>
        </p:nvSpPr>
        <p:spPr bwMode="auto">
          <a:xfrm>
            <a:off x="27432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24586" name="TextBox 8"/>
          <p:cNvSpPr txBox="1">
            <a:spLocks noChangeArrowheads="1"/>
          </p:cNvSpPr>
          <p:nvPr/>
        </p:nvSpPr>
        <p:spPr bwMode="auto">
          <a:xfrm>
            <a:off x="56388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24587" name="TextBox 9"/>
          <p:cNvSpPr txBox="1">
            <a:spLocks noChangeArrowheads="1"/>
          </p:cNvSpPr>
          <p:nvPr/>
        </p:nvSpPr>
        <p:spPr bwMode="auto">
          <a:xfrm>
            <a:off x="67056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sp>
        <p:nvSpPr>
          <p:cNvPr id="24588" name="TextBox 10"/>
          <p:cNvSpPr txBox="1">
            <a:spLocks noChangeArrowheads="1"/>
          </p:cNvSpPr>
          <p:nvPr/>
        </p:nvSpPr>
        <p:spPr bwMode="auto">
          <a:xfrm>
            <a:off x="37338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spTree>
    <p:extLst>
      <p:ext uri="{BB962C8B-B14F-4D97-AF65-F5344CB8AC3E}">
        <p14:creationId xmlns:p14="http://schemas.microsoft.com/office/powerpoint/2010/main" val="1257248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400" dirty="0" smtClean="0">
                <a:ea typeface="ＭＳ Ｐゴシック" charset="0"/>
              </a:rPr>
              <a:t>Staff survey results: </a:t>
            </a:r>
            <a:br>
              <a:rPr lang="en-US" sz="2400" dirty="0" smtClean="0">
                <a:ea typeface="ＭＳ Ｐゴシック" charset="0"/>
              </a:rPr>
            </a:br>
            <a:r>
              <a:rPr lang="en-US" dirty="0" smtClean="0">
                <a:ea typeface="ＭＳ Ｐゴシック" charset="0"/>
              </a:rPr>
              <a:t>Overall across all domains</a:t>
            </a:r>
            <a:endParaRPr lang="en-US" dirty="0">
              <a:ea typeface="ＭＳ Ｐゴシック" charset="0"/>
            </a:endParaRPr>
          </a:p>
        </p:txBody>
      </p:sp>
      <p:sp>
        <p:nvSpPr>
          <p:cNvPr id="25602" name="Slide Number Placeholder 3"/>
          <p:cNvSpPr>
            <a:spLocks noGrp="1"/>
          </p:cNvSpPr>
          <p:nvPr>
            <p:ph type="sldNum" sz="quarter" idx="12"/>
          </p:nvPr>
        </p:nvSpPr>
        <p:spPr>
          <a:noFill/>
        </p:spPr>
        <p:txBody>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4D68A614-6D2B-4327-9756-97B249BB06F7}" type="slidenum">
              <a:rPr lang="en-US" altLang="en-US" sz="1000" b="0"/>
              <a:pPr eaLnBrk="1" hangingPunct="1"/>
              <a:t>22</a:t>
            </a:fld>
            <a:endParaRPr lang="en-US" altLang="en-US" sz="1000" b="0"/>
          </a:p>
        </p:txBody>
      </p:sp>
      <p:sp>
        <p:nvSpPr>
          <p:cNvPr id="25603" name="TextBox 2"/>
          <p:cNvSpPr txBox="1">
            <a:spLocks noChangeArrowheads="1"/>
          </p:cNvSpPr>
          <p:nvPr/>
        </p:nvSpPr>
        <p:spPr bwMode="auto">
          <a:xfrm>
            <a:off x="2438400" y="1905000"/>
            <a:ext cx="228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Intervention practices</a:t>
            </a:r>
          </a:p>
        </p:txBody>
      </p:sp>
      <p:sp>
        <p:nvSpPr>
          <p:cNvPr id="25604" name="TextBox 6"/>
          <p:cNvSpPr txBox="1">
            <a:spLocks noChangeArrowheads="1"/>
          </p:cNvSpPr>
          <p:nvPr/>
        </p:nvSpPr>
        <p:spPr bwMode="auto">
          <a:xfrm>
            <a:off x="5410200" y="1905000"/>
            <a:ext cx="228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Control practices</a:t>
            </a:r>
          </a:p>
        </p:txBody>
      </p:sp>
      <p:graphicFrame>
        <p:nvGraphicFramePr>
          <p:cNvPr id="12" name="Chart 11"/>
          <p:cNvGraphicFramePr/>
          <p:nvPr/>
        </p:nvGraphicFramePr>
        <p:xfrm>
          <a:off x="990600" y="1371600"/>
          <a:ext cx="73914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25606" name="TextBox 12"/>
          <p:cNvSpPr txBox="1">
            <a:spLocks noChangeArrowheads="1"/>
          </p:cNvSpPr>
          <p:nvPr/>
        </p:nvSpPr>
        <p:spPr bwMode="auto">
          <a:xfrm>
            <a:off x="3581400" y="32766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800" b="0"/>
              <a:t>0.6 pp better</a:t>
            </a:r>
          </a:p>
        </p:txBody>
      </p:sp>
      <p:sp>
        <p:nvSpPr>
          <p:cNvPr id="25607" name="TextBox 13"/>
          <p:cNvSpPr txBox="1">
            <a:spLocks noChangeArrowheads="1"/>
          </p:cNvSpPr>
          <p:nvPr/>
        </p:nvSpPr>
        <p:spPr bwMode="auto">
          <a:xfrm>
            <a:off x="6477000" y="25908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800" b="0"/>
              <a:t>1.1 pp</a:t>
            </a:r>
          </a:p>
          <a:p>
            <a:pPr algn="ctr" eaLnBrk="1" hangingPunct="1"/>
            <a:r>
              <a:rPr lang="en-US" altLang="en-US" sz="1800" b="0"/>
              <a:t>worse</a:t>
            </a:r>
          </a:p>
        </p:txBody>
      </p:sp>
      <p:sp>
        <p:nvSpPr>
          <p:cNvPr id="15" name="Content Placeholder 2"/>
          <p:cNvSpPr>
            <a:spLocks noGrp="1"/>
          </p:cNvSpPr>
          <p:nvPr>
            <p:ph idx="1"/>
          </p:nvPr>
        </p:nvSpPr>
        <p:spPr>
          <a:xfrm>
            <a:off x="2209800" y="5562600"/>
            <a:ext cx="6172200" cy="762000"/>
          </a:xfrm>
        </p:spPr>
        <p:txBody>
          <a:bodyPr/>
          <a:lstStyle/>
          <a:p>
            <a:pPr>
              <a:buFont typeface="Wingdings" charset="0"/>
              <a:buChar char="l"/>
              <a:defRPr/>
            </a:pPr>
            <a:r>
              <a:rPr lang="en-US" sz="2000" dirty="0" smtClean="0">
                <a:ea typeface="ＭＳ Ｐゴシック" charset="0"/>
              </a:rPr>
              <a:t>1.8 percentage points less negative response for intervention practices compared to controls following PROMISES </a:t>
            </a:r>
            <a:endParaRPr lang="en-US" sz="2000" dirty="0">
              <a:ea typeface="ＭＳ Ｐゴシック" charset="0"/>
            </a:endParaRPr>
          </a:p>
          <a:p>
            <a:pPr>
              <a:buFont typeface="Wingdings" charset="0"/>
              <a:buChar char="l"/>
              <a:defRPr/>
            </a:pPr>
            <a:endParaRPr lang="en-US" sz="2000" dirty="0">
              <a:ea typeface="ＭＳ Ｐゴシック" charset="0"/>
            </a:endParaRPr>
          </a:p>
          <a:p>
            <a:pPr>
              <a:buFont typeface="Wingdings" charset="0"/>
              <a:buChar char="l"/>
              <a:defRPr/>
            </a:pPr>
            <a:endParaRPr lang="en-US" sz="2000" dirty="0">
              <a:ea typeface="ＭＳ Ｐゴシック" charset="0"/>
            </a:endParaRPr>
          </a:p>
        </p:txBody>
      </p:sp>
      <p:sp>
        <p:nvSpPr>
          <p:cNvPr id="25609" name="TextBox 3"/>
          <p:cNvSpPr txBox="1">
            <a:spLocks noChangeArrowheads="1"/>
          </p:cNvSpPr>
          <p:nvPr/>
        </p:nvSpPr>
        <p:spPr bwMode="auto">
          <a:xfrm>
            <a:off x="27432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25610" name="TextBox 8"/>
          <p:cNvSpPr txBox="1">
            <a:spLocks noChangeArrowheads="1"/>
          </p:cNvSpPr>
          <p:nvPr/>
        </p:nvSpPr>
        <p:spPr bwMode="auto">
          <a:xfrm>
            <a:off x="56388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25611" name="TextBox 9"/>
          <p:cNvSpPr txBox="1">
            <a:spLocks noChangeArrowheads="1"/>
          </p:cNvSpPr>
          <p:nvPr/>
        </p:nvSpPr>
        <p:spPr bwMode="auto">
          <a:xfrm>
            <a:off x="67056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sp>
        <p:nvSpPr>
          <p:cNvPr id="25612" name="TextBox 10"/>
          <p:cNvSpPr txBox="1">
            <a:spLocks noChangeArrowheads="1"/>
          </p:cNvSpPr>
          <p:nvPr/>
        </p:nvSpPr>
        <p:spPr bwMode="auto">
          <a:xfrm>
            <a:off x="37338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spTree>
    <p:extLst>
      <p:ext uri="{BB962C8B-B14F-4D97-AF65-F5344CB8AC3E}">
        <p14:creationId xmlns:p14="http://schemas.microsoft.com/office/powerpoint/2010/main" val="523360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543800" cy="1295400"/>
          </a:xfrm>
        </p:spPr>
        <p:txBody>
          <a:bodyPr/>
          <a:lstStyle/>
          <a:p>
            <a:pPr>
              <a:lnSpc>
                <a:spcPct val="80000"/>
              </a:lnSpc>
            </a:pPr>
            <a:r>
              <a:rPr lang="en-US" altLang="en-US" sz="2400" smtClean="0"/>
              <a:t>Staff survey results:</a:t>
            </a:r>
            <a:r>
              <a:rPr lang="en-US" altLang="en-US" smtClean="0"/>
              <a:t/>
            </a:r>
            <a:br>
              <a:rPr lang="en-US" altLang="en-US" smtClean="0"/>
            </a:br>
            <a:r>
              <a:rPr lang="en-US" altLang="en-US" smtClean="0"/>
              <a:t>Average medication, referral, and test results management</a:t>
            </a:r>
          </a:p>
        </p:txBody>
      </p:sp>
      <p:sp>
        <p:nvSpPr>
          <p:cNvPr id="26626" name="Slide Number Placeholder 3"/>
          <p:cNvSpPr>
            <a:spLocks noGrp="1"/>
          </p:cNvSpPr>
          <p:nvPr>
            <p:ph type="sldNum" sz="quarter" idx="12"/>
          </p:nvPr>
        </p:nvSpPr>
        <p:spPr>
          <a:noFill/>
        </p:spPr>
        <p:txBody>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0FC94D79-55EE-4EFC-B7AB-3D3F5516926C}" type="slidenum">
              <a:rPr lang="en-US" altLang="en-US" sz="1000" b="0"/>
              <a:pPr eaLnBrk="1" hangingPunct="1"/>
              <a:t>23</a:t>
            </a:fld>
            <a:endParaRPr lang="en-US" altLang="en-US" sz="1000" b="0"/>
          </a:p>
        </p:txBody>
      </p:sp>
      <p:sp>
        <p:nvSpPr>
          <p:cNvPr id="26627" name="TextBox 2"/>
          <p:cNvSpPr txBox="1">
            <a:spLocks noChangeArrowheads="1"/>
          </p:cNvSpPr>
          <p:nvPr/>
        </p:nvSpPr>
        <p:spPr bwMode="auto">
          <a:xfrm>
            <a:off x="2438400" y="2057400"/>
            <a:ext cx="228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Intervention practices</a:t>
            </a:r>
          </a:p>
        </p:txBody>
      </p:sp>
      <p:sp>
        <p:nvSpPr>
          <p:cNvPr id="26628" name="TextBox 6"/>
          <p:cNvSpPr txBox="1">
            <a:spLocks noChangeArrowheads="1"/>
          </p:cNvSpPr>
          <p:nvPr/>
        </p:nvSpPr>
        <p:spPr bwMode="auto">
          <a:xfrm>
            <a:off x="5410200" y="2057400"/>
            <a:ext cx="228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Control practices</a:t>
            </a:r>
          </a:p>
        </p:txBody>
      </p:sp>
      <p:graphicFrame>
        <p:nvGraphicFramePr>
          <p:cNvPr id="13" name="Chart 12"/>
          <p:cNvGraphicFramePr/>
          <p:nvPr/>
        </p:nvGraphicFramePr>
        <p:xfrm>
          <a:off x="1066800" y="1219200"/>
          <a:ext cx="7620000" cy="3886200"/>
        </p:xfrm>
        <a:graphic>
          <a:graphicData uri="http://schemas.openxmlformats.org/drawingml/2006/chart">
            <c:chart xmlns:c="http://schemas.openxmlformats.org/drawingml/2006/chart" xmlns:r="http://schemas.openxmlformats.org/officeDocument/2006/relationships" r:id="rId2"/>
          </a:graphicData>
        </a:graphic>
      </p:graphicFrame>
      <p:sp>
        <p:nvSpPr>
          <p:cNvPr id="12" name="Content Placeholder 2"/>
          <p:cNvSpPr>
            <a:spLocks noGrp="1"/>
          </p:cNvSpPr>
          <p:nvPr>
            <p:ph idx="1"/>
          </p:nvPr>
        </p:nvSpPr>
        <p:spPr>
          <a:xfrm>
            <a:off x="2209800" y="5562600"/>
            <a:ext cx="6172200" cy="762000"/>
          </a:xfrm>
        </p:spPr>
        <p:txBody>
          <a:bodyPr/>
          <a:lstStyle/>
          <a:p>
            <a:pPr>
              <a:buFont typeface="Wingdings" charset="0"/>
              <a:buChar char="l"/>
              <a:defRPr/>
            </a:pPr>
            <a:r>
              <a:rPr lang="en-US" sz="2000" dirty="0" smtClean="0">
                <a:ea typeface="ＭＳ Ｐゴシック" charset="0"/>
              </a:rPr>
              <a:t>1.6 percentage points less negative response for intervention practices compared to controls following PROMISES </a:t>
            </a:r>
            <a:endParaRPr lang="en-US" sz="2000" dirty="0">
              <a:ea typeface="ＭＳ Ｐゴシック" charset="0"/>
            </a:endParaRPr>
          </a:p>
          <a:p>
            <a:pPr>
              <a:buFont typeface="Wingdings" charset="0"/>
              <a:buChar char="l"/>
              <a:defRPr/>
            </a:pPr>
            <a:endParaRPr lang="en-US" sz="2000" dirty="0">
              <a:ea typeface="ＭＳ Ｐゴシック" charset="0"/>
            </a:endParaRPr>
          </a:p>
          <a:p>
            <a:pPr>
              <a:buFont typeface="Wingdings" charset="0"/>
              <a:buChar char="l"/>
              <a:defRPr/>
            </a:pPr>
            <a:endParaRPr lang="en-US" sz="2000" dirty="0">
              <a:ea typeface="ＭＳ Ｐゴシック" charset="0"/>
            </a:endParaRPr>
          </a:p>
        </p:txBody>
      </p:sp>
      <p:sp>
        <p:nvSpPr>
          <p:cNvPr id="26631" name="TextBox 13"/>
          <p:cNvSpPr txBox="1">
            <a:spLocks noChangeArrowheads="1"/>
          </p:cNvSpPr>
          <p:nvPr/>
        </p:nvSpPr>
        <p:spPr bwMode="auto">
          <a:xfrm>
            <a:off x="3581400" y="32766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800" b="0"/>
              <a:t>3.2 pp better</a:t>
            </a:r>
          </a:p>
        </p:txBody>
      </p:sp>
      <p:sp>
        <p:nvSpPr>
          <p:cNvPr id="26632" name="TextBox 14"/>
          <p:cNvSpPr txBox="1">
            <a:spLocks noChangeArrowheads="1"/>
          </p:cNvSpPr>
          <p:nvPr/>
        </p:nvSpPr>
        <p:spPr bwMode="auto">
          <a:xfrm>
            <a:off x="6553200" y="31242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800" b="0"/>
              <a:t>1.6 pp</a:t>
            </a:r>
          </a:p>
          <a:p>
            <a:pPr algn="ctr" eaLnBrk="1" hangingPunct="1"/>
            <a:r>
              <a:rPr lang="en-US" altLang="en-US" sz="1800" b="0"/>
              <a:t>better</a:t>
            </a:r>
          </a:p>
        </p:txBody>
      </p:sp>
      <p:sp>
        <p:nvSpPr>
          <p:cNvPr id="26633" name="TextBox 3"/>
          <p:cNvSpPr txBox="1">
            <a:spLocks noChangeArrowheads="1"/>
          </p:cNvSpPr>
          <p:nvPr/>
        </p:nvSpPr>
        <p:spPr bwMode="auto">
          <a:xfrm>
            <a:off x="27432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26634" name="TextBox 8"/>
          <p:cNvSpPr txBox="1">
            <a:spLocks noChangeArrowheads="1"/>
          </p:cNvSpPr>
          <p:nvPr/>
        </p:nvSpPr>
        <p:spPr bwMode="auto">
          <a:xfrm>
            <a:off x="56388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26635" name="TextBox 9"/>
          <p:cNvSpPr txBox="1">
            <a:spLocks noChangeArrowheads="1"/>
          </p:cNvSpPr>
          <p:nvPr/>
        </p:nvSpPr>
        <p:spPr bwMode="auto">
          <a:xfrm>
            <a:off x="67056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sp>
        <p:nvSpPr>
          <p:cNvPr id="26636" name="TextBox 10"/>
          <p:cNvSpPr txBox="1">
            <a:spLocks noChangeArrowheads="1"/>
          </p:cNvSpPr>
          <p:nvPr/>
        </p:nvSpPr>
        <p:spPr bwMode="auto">
          <a:xfrm>
            <a:off x="37338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spTree>
    <p:extLst>
      <p:ext uri="{BB962C8B-B14F-4D97-AF65-F5344CB8AC3E}">
        <p14:creationId xmlns:p14="http://schemas.microsoft.com/office/powerpoint/2010/main" val="597816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2400" smtClean="0"/>
              <a:t>Patient survey results:</a:t>
            </a:r>
            <a:r>
              <a:rPr lang="en-US" altLang="en-US" smtClean="0"/>
              <a:t/>
            </a:r>
            <a:br>
              <a:rPr lang="en-US" altLang="en-US" smtClean="0"/>
            </a:br>
            <a:r>
              <a:rPr lang="en-US" altLang="en-US" smtClean="0"/>
              <a:t>Communication</a:t>
            </a:r>
          </a:p>
        </p:txBody>
      </p:sp>
      <p:sp>
        <p:nvSpPr>
          <p:cNvPr id="27650" name="Slide Number Placeholder 3"/>
          <p:cNvSpPr>
            <a:spLocks noGrp="1"/>
          </p:cNvSpPr>
          <p:nvPr>
            <p:ph type="sldNum" sz="quarter" idx="12"/>
          </p:nvPr>
        </p:nvSpPr>
        <p:spPr>
          <a:noFill/>
        </p:spPr>
        <p:txBody>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66EA96EC-8FF6-4FB9-BC65-40EC9ECA6B06}" type="slidenum">
              <a:rPr lang="en-US" altLang="en-US" sz="1000" b="0"/>
              <a:pPr eaLnBrk="1" hangingPunct="1"/>
              <a:t>24</a:t>
            </a:fld>
            <a:endParaRPr lang="en-US" altLang="en-US" sz="1000" b="0"/>
          </a:p>
        </p:txBody>
      </p:sp>
      <p:sp>
        <p:nvSpPr>
          <p:cNvPr id="27651" name="TextBox 2"/>
          <p:cNvSpPr txBox="1">
            <a:spLocks noChangeArrowheads="1"/>
          </p:cNvSpPr>
          <p:nvPr/>
        </p:nvSpPr>
        <p:spPr bwMode="auto">
          <a:xfrm>
            <a:off x="2514600" y="1905000"/>
            <a:ext cx="228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Practices more likely to succeed</a:t>
            </a:r>
          </a:p>
        </p:txBody>
      </p:sp>
      <p:sp>
        <p:nvSpPr>
          <p:cNvPr id="27652" name="TextBox 6"/>
          <p:cNvSpPr txBox="1">
            <a:spLocks noChangeArrowheads="1"/>
          </p:cNvSpPr>
          <p:nvPr/>
        </p:nvSpPr>
        <p:spPr bwMode="auto">
          <a:xfrm>
            <a:off x="5486400" y="1905000"/>
            <a:ext cx="228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Practices less likely to succeed</a:t>
            </a:r>
          </a:p>
        </p:txBody>
      </p:sp>
      <p:graphicFrame>
        <p:nvGraphicFramePr>
          <p:cNvPr id="13" name="Chart 12"/>
          <p:cNvGraphicFramePr/>
          <p:nvPr/>
        </p:nvGraphicFramePr>
        <p:xfrm>
          <a:off x="990600" y="1752600"/>
          <a:ext cx="7467600" cy="3352800"/>
        </p:xfrm>
        <a:graphic>
          <a:graphicData uri="http://schemas.openxmlformats.org/drawingml/2006/chart">
            <c:chart xmlns:c="http://schemas.openxmlformats.org/drawingml/2006/chart" xmlns:r="http://schemas.openxmlformats.org/officeDocument/2006/relationships" r:id="rId2"/>
          </a:graphicData>
        </a:graphic>
      </p:graphicFrame>
      <p:sp>
        <p:nvSpPr>
          <p:cNvPr id="11" name="Content Placeholder 2"/>
          <p:cNvSpPr>
            <a:spLocks noGrp="1"/>
          </p:cNvSpPr>
          <p:nvPr>
            <p:ph idx="1"/>
          </p:nvPr>
        </p:nvSpPr>
        <p:spPr>
          <a:xfrm>
            <a:off x="2209800" y="5562600"/>
            <a:ext cx="6172200" cy="762000"/>
          </a:xfrm>
        </p:spPr>
        <p:txBody>
          <a:bodyPr/>
          <a:lstStyle/>
          <a:p>
            <a:pPr>
              <a:buFont typeface="Wingdings" charset="0"/>
              <a:buChar char="l"/>
              <a:defRPr/>
            </a:pPr>
            <a:r>
              <a:rPr lang="en-US" sz="2000" dirty="0" smtClean="0">
                <a:ea typeface="ＭＳ Ｐゴシック" charset="0"/>
              </a:rPr>
              <a:t>1.4 percentage points less negative response for practices more likely to succeed compared to those less likely to succeed, following PROMISES </a:t>
            </a:r>
            <a:endParaRPr lang="en-US" sz="2000" dirty="0">
              <a:ea typeface="ＭＳ Ｐゴシック" charset="0"/>
            </a:endParaRPr>
          </a:p>
          <a:p>
            <a:pPr>
              <a:buFont typeface="Wingdings" charset="0"/>
              <a:buChar char="l"/>
              <a:defRPr/>
            </a:pPr>
            <a:endParaRPr lang="en-US" sz="2000" dirty="0">
              <a:ea typeface="ＭＳ Ｐゴシック" charset="0"/>
            </a:endParaRPr>
          </a:p>
          <a:p>
            <a:pPr>
              <a:buFont typeface="Wingdings" charset="0"/>
              <a:buChar char="l"/>
              <a:defRPr/>
            </a:pPr>
            <a:endParaRPr lang="en-US" sz="2000" dirty="0">
              <a:ea typeface="ＭＳ Ｐゴシック" charset="0"/>
            </a:endParaRPr>
          </a:p>
        </p:txBody>
      </p:sp>
      <p:sp>
        <p:nvSpPr>
          <p:cNvPr id="27655" name="TextBox 11"/>
          <p:cNvSpPr txBox="1">
            <a:spLocks noChangeArrowheads="1"/>
          </p:cNvSpPr>
          <p:nvPr/>
        </p:nvSpPr>
        <p:spPr bwMode="auto">
          <a:xfrm>
            <a:off x="3505200" y="29718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800" b="0"/>
              <a:t>0.5 pp better</a:t>
            </a:r>
          </a:p>
        </p:txBody>
      </p:sp>
      <p:sp>
        <p:nvSpPr>
          <p:cNvPr id="27656" name="TextBox 13"/>
          <p:cNvSpPr txBox="1">
            <a:spLocks noChangeArrowheads="1"/>
          </p:cNvSpPr>
          <p:nvPr/>
        </p:nvSpPr>
        <p:spPr bwMode="auto">
          <a:xfrm>
            <a:off x="6553200" y="29718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800" b="0"/>
              <a:t>1.4 pp</a:t>
            </a:r>
          </a:p>
          <a:p>
            <a:pPr algn="ctr" eaLnBrk="1" hangingPunct="1"/>
            <a:r>
              <a:rPr lang="en-US" altLang="en-US" sz="1800" b="0"/>
              <a:t>worse</a:t>
            </a:r>
          </a:p>
        </p:txBody>
      </p:sp>
      <p:sp>
        <p:nvSpPr>
          <p:cNvPr id="27657" name="TextBox 3"/>
          <p:cNvSpPr txBox="1">
            <a:spLocks noChangeArrowheads="1"/>
          </p:cNvSpPr>
          <p:nvPr/>
        </p:nvSpPr>
        <p:spPr bwMode="auto">
          <a:xfrm>
            <a:off x="27432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27658" name="TextBox 8"/>
          <p:cNvSpPr txBox="1">
            <a:spLocks noChangeArrowheads="1"/>
          </p:cNvSpPr>
          <p:nvPr/>
        </p:nvSpPr>
        <p:spPr bwMode="auto">
          <a:xfrm>
            <a:off x="56388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27659" name="TextBox 9"/>
          <p:cNvSpPr txBox="1">
            <a:spLocks noChangeArrowheads="1"/>
          </p:cNvSpPr>
          <p:nvPr/>
        </p:nvSpPr>
        <p:spPr bwMode="auto">
          <a:xfrm>
            <a:off x="67056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sp>
        <p:nvSpPr>
          <p:cNvPr id="27660" name="TextBox 10"/>
          <p:cNvSpPr txBox="1">
            <a:spLocks noChangeArrowheads="1"/>
          </p:cNvSpPr>
          <p:nvPr/>
        </p:nvSpPr>
        <p:spPr bwMode="auto">
          <a:xfrm>
            <a:off x="37338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spTree>
    <p:extLst>
      <p:ext uri="{BB962C8B-B14F-4D97-AF65-F5344CB8AC3E}">
        <p14:creationId xmlns:p14="http://schemas.microsoft.com/office/powerpoint/2010/main" val="4028034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2400" smtClean="0"/>
              <a:t>Patient survey results:</a:t>
            </a:r>
            <a:r>
              <a:rPr lang="en-US" altLang="en-US" smtClean="0"/>
              <a:t/>
            </a:r>
            <a:br>
              <a:rPr lang="en-US" altLang="en-US" smtClean="0"/>
            </a:br>
            <a:r>
              <a:rPr lang="en-US" altLang="en-US" smtClean="0"/>
              <a:t>Coordination</a:t>
            </a:r>
          </a:p>
        </p:txBody>
      </p:sp>
      <p:sp>
        <p:nvSpPr>
          <p:cNvPr id="28674" name="Slide Number Placeholder 3"/>
          <p:cNvSpPr>
            <a:spLocks noGrp="1"/>
          </p:cNvSpPr>
          <p:nvPr>
            <p:ph type="sldNum" sz="quarter" idx="12"/>
          </p:nvPr>
        </p:nvSpPr>
        <p:spPr>
          <a:noFill/>
        </p:spPr>
        <p:txBody>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9AC58B5A-7A0F-492D-A319-24993E2D87D3}" type="slidenum">
              <a:rPr lang="en-US" altLang="en-US" sz="1000" b="0"/>
              <a:pPr eaLnBrk="1" hangingPunct="1"/>
              <a:t>25</a:t>
            </a:fld>
            <a:endParaRPr lang="en-US" altLang="en-US" sz="1000" b="0"/>
          </a:p>
        </p:txBody>
      </p:sp>
      <p:sp>
        <p:nvSpPr>
          <p:cNvPr id="28675" name="TextBox 2"/>
          <p:cNvSpPr txBox="1">
            <a:spLocks noChangeArrowheads="1"/>
          </p:cNvSpPr>
          <p:nvPr/>
        </p:nvSpPr>
        <p:spPr bwMode="auto">
          <a:xfrm>
            <a:off x="2438400" y="1676400"/>
            <a:ext cx="228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Practices more likely to succeed</a:t>
            </a:r>
          </a:p>
        </p:txBody>
      </p:sp>
      <p:sp>
        <p:nvSpPr>
          <p:cNvPr id="28676" name="TextBox 6"/>
          <p:cNvSpPr txBox="1">
            <a:spLocks noChangeArrowheads="1"/>
          </p:cNvSpPr>
          <p:nvPr/>
        </p:nvSpPr>
        <p:spPr bwMode="auto">
          <a:xfrm>
            <a:off x="5334000" y="1676400"/>
            <a:ext cx="228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Practices less likely to succeed</a:t>
            </a:r>
          </a:p>
        </p:txBody>
      </p:sp>
      <p:graphicFrame>
        <p:nvGraphicFramePr>
          <p:cNvPr id="12" name="Chart 11"/>
          <p:cNvGraphicFramePr/>
          <p:nvPr/>
        </p:nvGraphicFramePr>
        <p:xfrm>
          <a:off x="1143000" y="1447800"/>
          <a:ext cx="71628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15" name="Content Placeholder 2"/>
          <p:cNvSpPr>
            <a:spLocks noGrp="1"/>
          </p:cNvSpPr>
          <p:nvPr>
            <p:ph idx="1"/>
          </p:nvPr>
        </p:nvSpPr>
        <p:spPr>
          <a:xfrm>
            <a:off x="2209800" y="5562600"/>
            <a:ext cx="6172200" cy="762000"/>
          </a:xfrm>
        </p:spPr>
        <p:txBody>
          <a:bodyPr/>
          <a:lstStyle/>
          <a:p>
            <a:pPr>
              <a:buFont typeface="Wingdings" charset="0"/>
              <a:buChar char="l"/>
              <a:defRPr/>
            </a:pPr>
            <a:r>
              <a:rPr lang="en-US" sz="2000" dirty="0" smtClean="0">
                <a:ea typeface="ＭＳ Ｐゴシック" charset="0"/>
              </a:rPr>
              <a:t>6.0 percentage points less negative response for practices more likely to succeed compared to those less likely to succeed, following PROMISES </a:t>
            </a:r>
            <a:endParaRPr lang="en-US" sz="2000" dirty="0">
              <a:ea typeface="ＭＳ Ｐゴシック" charset="0"/>
            </a:endParaRPr>
          </a:p>
          <a:p>
            <a:pPr>
              <a:buFont typeface="Wingdings" charset="0"/>
              <a:buChar char="l"/>
              <a:defRPr/>
            </a:pPr>
            <a:endParaRPr lang="en-US" sz="2000" dirty="0">
              <a:ea typeface="ＭＳ Ｐゴシック" charset="0"/>
            </a:endParaRPr>
          </a:p>
          <a:p>
            <a:pPr>
              <a:buFont typeface="Wingdings" charset="0"/>
              <a:buChar char="l"/>
              <a:defRPr/>
            </a:pPr>
            <a:endParaRPr lang="en-US" sz="2000" dirty="0">
              <a:ea typeface="ＭＳ Ｐゴシック" charset="0"/>
            </a:endParaRPr>
          </a:p>
        </p:txBody>
      </p:sp>
      <p:sp>
        <p:nvSpPr>
          <p:cNvPr id="28679" name="TextBox 15"/>
          <p:cNvSpPr txBox="1">
            <a:spLocks noChangeArrowheads="1"/>
          </p:cNvSpPr>
          <p:nvPr/>
        </p:nvSpPr>
        <p:spPr bwMode="auto">
          <a:xfrm>
            <a:off x="3581400" y="31242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800" b="0"/>
              <a:t>1.6 pp better</a:t>
            </a:r>
          </a:p>
        </p:txBody>
      </p:sp>
      <p:sp>
        <p:nvSpPr>
          <p:cNvPr id="28680" name="TextBox 16"/>
          <p:cNvSpPr txBox="1">
            <a:spLocks noChangeArrowheads="1"/>
          </p:cNvSpPr>
          <p:nvPr/>
        </p:nvSpPr>
        <p:spPr bwMode="auto">
          <a:xfrm>
            <a:off x="6477000" y="25908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800" b="0"/>
              <a:t>4.5 pp</a:t>
            </a:r>
          </a:p>
          <a:p>
            <a:pPr algn="ctr" eaLnBrk="1" hangingPunct="1"/>
            <a:r>
              <a:rPr lang="en-US" altLang="en-US" sz="1800" b="0"/>
              <a:t>worse</a:t>
            </a:r>
          </a:p>
        </p:txBody>
      </p:sp>
      <p:sp>
        <p:nvSpPr>
          <p:cNvPr id="28681" name="TextBox 3"/>
          <p:cNvSpPr txBox="1">
            <a:spLocks noChangeArrowheads="1"/>
          </p:cNvSpPr>
          <p:nvPr/>
        </p:nvSpPr>
        <p:spPr bwMode="auto">
          <a:xfrm>
            <a:off x="27432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28682" name="TextBox 8"/>
          <p:cNvSpPr txBox="1">
            <a:spLocks noChangeArrowheads="1"/>
          </p:cNvSpPr>
          <p:nvPr/>
        </p:nvSpPr>
        <p:spPr bwMode="auto">
          <a:xfrm>
            <a:off x="56388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28683" name="TextBox 9"/>
          <p:cNvSpPr txBox="1">
            <a:spLocks noChangeArrowheads="1"/>
          </p:cNvSpPr>
          <p:nvPr/>
        </p:nvSpPr>
        <p:spPr bwMode="auto">
          <a:xfrm>
            <a:off x="67056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sp>
        <p:nvSpPr>
          <p:cNvPr id="28684" name="TextBox 10"/>
          <p:cNvSpPr txBox="1">
            <a:spLocks noChangeArrowheads="1"/>
          </p:cNvSpPr>
          <p:nvPr/>
        </p:nvSpPr>
        <p:spPr bwMode="auto">
          <a:xfrm>
            <a:off x="37338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spTree>
    <p:extLst>
      <p:ext uri="{BB962C8B-B14F-4D97-AF65-F5344CB8AC3E}">
        <p14:creationId xmlns:p14="http://schemas.microsoft.com/office/powerpoint/2010/main" val="3990255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2400" smtClean="0"/>
              <a:t>Patient survey results:</a:t>
            </a:r>
            <a:r>
              <a:rPr lang="en-US" altLang="en-US" smtClean="0"/>
              <a:t/>
            </a:r>
            <a:br>
              <a:rPr lang="en-US" altLang="en-US" smtClean="0"/>
            </a:br>
            <a:r>
              <a:rPr lang="en-US" altLang="en-US" smtClean="0"/>
              <a:t>Overall across all domains</a:t>
            </a:r>
          </a:p>
        </p:txBody>
      </p:sp>
      <p:sp>
        <p:nvSpPr>
          <p:cNvPr id="29698" name="Slide Number Placeholder 3"/>
          <p:cNvSpPr>
            <a:spLocks noGrp="1"/>
          </p:cNvSpPr>
          <p:nvPr>
            <p:ph type="sldNum" sz="quarter" idx="12"/>
          </p:nvPr>
        </p:nvSpPr>
        <p:spPr>
          <a:noFill/>
        </p:spPr>
        <p:txBody>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DCEDDF09-777E-4060-8849-546BAE650843}" type="slidenum">
              <a:rPr lang="en-US" altLang="en-US" sz="1000" b="0"/>
              <a:pPr eaLnBrk="1" hangingPunct="1"/>
              <a:t>26</a:t>
            </a:fld>
            <a:endParaRPr lang="en-US" altLang="en-US" sz="1000" b="0"/>
          </a:p>
        </p:txBody>
      </p:sp>
      <p:sp>
        <p:nvSpPr>
          <p:cNvPr id="29699" name="TextBox 2"/>
          <p:cNvSpPr txBox="1">
            <a:spLocks noChangeArrowheads="1"/>
          </p:cNvSpPr>
          <p:nvPr/>
        </p:nvSpPr>
        <p:spPr bwMode="auto">
          <a:xfrm>
            <a:off x="2514600" y="1828800"/>
            <a:ext cx="228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Practices more likely to succeed</a:t>
            </a:r>
          </a:p>
        </p:txBody>
      </p:sp>
      <p:sp>
        <p:nvSpPr>
          <p:cNvPr id="29700" name="TextBox 6"/>
          <p:cNvSpPr txBox="1">
            <a:spLocks noChangeArrowheads="1"/>
          </p:cNvSpPr>
          <p:nvPr/>
        </p:nvSpPr>
        <p:spPr bwMode="auto">
          <a:xfrm>
            <a:off x="5486400" y="1828800"/>
            <a:ext cx="228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Practices less likely to succeed</a:t>
            </a:r>
          </a:p>
        </p:txBody>
      </p:sp>
      <p:sp>
        <p:nvSpPr>
          <p:cNvPr id="29701" name="TextBox 3"/>
          <p:cNvSpPr txBox="1">
            <a:spLocks noChangeArrowheads="1"/>
          </p:cNvSpPr>
          <p:nvPr/>
        </p:nvSpPr>
        <p:spPr bwMode="auto">
          <a:xfrm>
            <a:off x="27432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29702" name="TextBox 8"/>
          <p:cNvSpPr txBox="1">
            <a:spLocks noChangeArrowheads="1"/>
          </p:cNvSpPr>
          <p:nvPr/>
        </p:nvSpPr>
        <p:spPr bwMode="auto">
          <a:xfrm>
            <a:off x="56388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29703" name="TextBox 9"/>
          <p:cNvSpPr txBox="1">
            <a:spLocks noChangeArrowheads="1"/>
          </p:cNvSpPr>
          <p:nvPr/>
        </p:nvSpPr>
        <p:spPr bwMode="auto">
          <a:xfrm>
            <a:off x="67056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sp>
        <p:nvSpPr>
          <p:cNvPr id="29704" name="TextBox 10"/>
          <p:cNvSpPr txBox="1">
            <a:spLocks noChangeArrowheads="1"/>
          </p:cNvSpPr>
          <p:nvPr/>
        </p:nvSpPr>
        <p:spPr bwMode="auto">
          <a:xfrm>
            <a:off x="37338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graphicFrame>
        <p:nvGraphicFramePr>
          <p:cNvPr id="13" name="Chart 12"/>
          <p:cNvGraphicFramePr/>
          <p:nvPr/>
        </p:nvGraphicFramePr>
        <p:xfrm>
          <a:off x="1143000" y="1752600"/>
          <a:ext cx="7315200" cy="3352800"/>
        </p:xfrm>
        <a:graphic>
          <a:graphicData uri="http://schemas.openxmlformats.org/drawingml/2006/chart">
            <c:chart xmlns:c="http://schemas.openxmlformats.org/drawingml/2006/chart" xmlns:r="http://schemas.openxmlformats.org/officeDocument/2006/relationships" r:id="rId2"/>
          </a:graphicData>
        </a:graphic>
      </p:graphicFrame>
      <p:sp>
        <p:nvSpPr>
          <p:cNvPr id="11" name="Content Placeholder 2"/>
          <p:cNvSpPr>
            <a:spLocks noGrp="1"/>
          </p:cNvSpPr>
          <p:nvPr>
            <p:ph idx="1"/>
          </p:nvPr>
        </p:nvSpPr>
        <p:spPr>
          <a:xfrm>
            <a:off x="2209800" y="5562600"/>
            <a:ext cx="6172200" cy="762000"/>
          </a:xfrm>
        </p:spPr>
        <p:txBody>
          <a:bodyPr/>
          <a:lstStyle/>
          <a:p>
            <a:pPr>
              <a:buFont typeface="Wingdings" charset="0"/>
              <a:buChar char="l"/>
              <a:defRPr/>
            </a:pPr>
            <a:r>
              <a:rPr lang="en-US" sz="2000" dirty="0" smtClean="0">
                <a:ea typeface="ＭＳ Ｐゴシック" charset="0"/>
              </a:rPr>
              <a:t>1.2 percentage points less negative response for practices more likely to succeed compared to those less likely to succeed, following PROMISES </a:t>
            </a:r>
            <a:endParaRPr lang="en-US" sz="2000" dirty="0">
              <a:ea typeface="ＭＳ Ｐゴシック" charset="0"/>
            </a:endParaRPr>
          </a:p>
          <a:p>
            <a:pPr>
              <a:buFont typeface="Wingdings" charset="0"/>
              <a:buChar char="l"/>
              <a:defRPr/>
            </a:pPr>
            <a:endParaRPr lang="en-US" sz="2000" dirty="0">
              <a:ea typeface="ＭＳ Ｐゴシック" charset="0"/>
            </a:endParaRPr>
          </a:p>
          <a:p>
            <a:pPr>
              <a:buFont typeface="Wingdings" charset="0"/>
              <a:buChar char="l"/>
              <a:defRPr/>
            </a:pPr>
            <a:endParaRPr lang="en-US" sz="2000" dirty="0">
              <a:ea typeface="ＭＳ Ｐゴシック" charset="0"/>
            </a:endParaRPr>
          </a:p>
        </p:txBody>
      </p:sp>
      <p:sp>
        <p:nvSpPr>
          <p:cNvPr id="29707" name="TextBox 11"/>
          <p:cNvSpPr txBox="1">
            <a:spLocks noChangeArrowheads="1"/>
          </p:cNvSpPr>
          <p:nvPr/>
        </p:nvSpPr>
        <p:spPr bwMode="auto">
          <a:xfrm>
            <a:off x="3581400" y="29718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800" b="0"/>
              <a:t>1.1 pp better</a:t>
            </a:r>
          </a:p>
        </p:txBody>
      </p:sp>
      <p:sp>
        <p:nvSpPr>
          <p:cNvPr id="29708" name="TextBox 13"/>
          <p:cNvSpPr txBox="1">
            <a:spLocks noChangeArrowheads="1"/>
          </p:cNvSpPr>
          <p:nvPr/>
        </p:nvSpPr>
        <p:spPr bwMode="auto">
          <a:xfrm>
            <a:off x="6553200" y="25908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800" b="0"/>
              <a:t>0.2 pp</a:t>
            </a:r>
          </a:p>
          <a:p>
            <a:pPr algn="ctr" eaLnBrk="1" hangingPunct="1"/>
            <a:r>
              <a:rPr lang="en-US" altLang="en-US" sz="1800" b="0"/>
              <a:t>worse</a:t>
            </a:r>
          </a:p>
        </p:txBody>
      </p:sp>
    </p:spTree>
    <p:extLst>
      <p:ext uri="{BB962C8B-B14F-4D97-AF65-F5344CB8AC3E}">
        <p14:creationId xmlns:p14="http://schemas.microsoft.com/office/powerpoint/2010/main" val="37415397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80000"/>
              </a:lnSpc>
              <a:defRPr/>
            </a:pPr>
            <a:r>
              <a:rPr lang="en-US" sz="2400" dirty="0" smtClean="0">
                <a:ea typeface="ＭＳ Ｐゴシック" charset="0"/>
              </a:rPr>
              <a:t>Chart review results:</a:t>
            </a:r>
            <a:br>
              <a:rPr lang="en-US" sz="2400" dirty="0" smtClean="0">
                <a:ea typeface="ＭＳ Ｐゴシック" charset="0"/>
              </a:rPr>
            </a:br>
            <a:r>
              <a:rPr lang="en-US" dirty="0" smtClean="0">
                <a:ea typeface="ＭＳ Ｐゴシック" charset="0"/>
              </a:rPr>
              <a:t>Number of potential adverse events </a:t>
            </a:r>
            <a:endParaRPr lang="en-US" dirty="0">
              <a:ea typeface="ＭＳ Ｐゴシック" charset="0"/>
            </a:endParaRPr>
          </a:p>
        </p:txBody>
      </p:sp>
      <p:sp>
        <p:nvSpPr>
          <p:cNvPr id="30722" name="Slide Number Placeholder 3"/>
          <p:cNvSpPr>
            <a:spLocks noGrp="1"/>
          </p:cNvSpPr>
          <p:nvPr>
            <p:ph type="sldNum" sz="quarter" idx="12"/>
          </p:nvPr>
        </p:nvSpPr>
        <p:spPr>
          <a:noFill/>
        </p:spPr>
        <p:txBody>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265822EC-8D42-467B-9EE9-B26AFF2576D4}" type="slidenum">
              <a:rPr lang="en-US" altLang="en-US" sz="1000" b="0"/>
              <a:pPr eaLnBrk="1" hangingPunct="1"/>
              <a:t>27</a:t>
            </a:fld>
            <a:endParaRPr lang="en-US" altLang="en-US" sz="1000" b="0"/>
          </a:p>
        </p:txBody>
      </p:sp>
      <p:graphicFrame>
        <p:nvGraphicFramePr>
          <p:cNvPr id="10" name="Chart 9"/>
          <p:cNvGraphicFramePr>
            <a:graphicFrameLocks/>
          </p:cNvGraphicFramePr>
          <p:nvPr/>
        </p:nvGraphicFramePr>
        <p:xfrm>
          <a:off x="762000" y="1295400"/>
          <a:ext cx="7696200" cy="3810000"/>
        </p:xfrm>
        <a:graphic>
          <a:graphicData uri="http://schemas.openxmlformats.org/drawingml/2006/chart">
            <c:chart xmlns:c="http://schemas.openxmlformats.org/drawingml/2006/chart" xmlns:r="http://schemas.openxmlformats.org/officeDocument/2006/relationships" r:id="rId2"/>
          </a:graphicData>
        </a:graphic>
      </p:graphicFrame>
      <p:sp>
        <p:nvSpPr>
          <p:cNvPr id="11" name="Content Placeholder 2"/>
          <p:cNvSpPr>
            <a:spLocks noGrp="1"/>
          </p:cNvSpPr>
          <p:nvPr>
            <p:ph idx="1"/>
          </p:nvPr>
        </p:nvSpPr>
        <p:spPr>
          <a:xfrm>
            <a:off x="2209800" y="5562600"/>
            <a:ext cx="6172200" cy="762000"/>
          </a:xfrm>
        </p:spPr>
        <p:txBody>
          <a:bodyPr/>
          <a:lstStyle/>
          <a:p>
            <a:pPr>
              <a:buFont typeface="Wingdings" charset="0"/>
              <a:buChar char="l"/>
              <a:defRPr/>
            </a:pPr>
            <a:r>
              <a:rPr lang="en-US" sz="2000" dirty="0" smtClean="0">
                <a:ea typeface="ＭＳ Ｐゴシック" charset="0"/>
              </a:rPr>
              <a:t>Potential adverse events in intervention practices declined by almost 70% after participation in the PROMISES program</a:t>
            </a:r>
            <a:endParaRPr lang="en-US" sz="2000" dirty="0">
              <a:ea typeface="ＭＳ Ｐゴシック" charset="0"/>
            </a:endParaRPr>
          </a:p>
          <a:p>
            <a:pPr>
              <a:buFont typeface="Wingdings" charset="0"/>
              <a:buChar char="l"/>
              <a:defRPr/>
            </a:pPr>
            <a:endParaRPr lang="en-US" sz="2000" dirty="0">
              <a:ea typeface="ＭＳ Ｐゴシック" charset="0"/>
            </a:endParaRPr>
          </a:p>
          <a:p>
            <a:pPr>
              <a:buFont typeface="Wingdings" charset="0"/>
              <a:buChar char="l"/>
              <a:defRPr/>
            </a:pPr>
            <a:endParaRPr lang="en-US" sz="2000" dirty="0">
              <a:ea typeface="ＭＳ Ｐゴシック" charset="0"/>
            </a:endParaRPr>
          </a:p>
        </p:txBody>
      </p:sp>
      <p:sp>
        <p:nvSpPr>
          <p:cNvPr id="30725" name="TextBox 8"/>
          <p:cNvSpPr txBox="1">
            <a:spLocks noChangeArrowheads="1"/>
          </p:cNvSpPr>
          <p:nvPr/>
        </p:nvSpPr>
        <p:spPr bwMode="auto">
          <a:xfrm>
            <a:off x="3810000" y="48006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Before</a:t>
            </a:r>
          </a:p>
        </p:txBody>
      </p:sp>
      <p:sp>
        <p:nvSpPr>
          <p:cNvPr id="30726" name="TextBox 9"/>
          <p:cNvSpPr txBox="1">
            <a:spLocks noChangeArrowheads="1"/>
          </p:cNvSpPr>
          <p:nvPr/>
        </p:nvSpPr>
        <p:spPr bwMode="auto">
          <a:xfrm>
            <a:off x="5715000" y="48006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After</a:t>
            </a:r>
          </a:p>
        </p:txBody>
      </p:sp>
      <p:sp>
        <p:nvSpPr>
          <p:cNvPr id="30727" name="TextBox 2"/>
          <p:cNvSpPr txBox="1">
            <a:spLocks noChangeArrowheads="1"/>
          </p:cNvSpPr>
          <p:nvPr/>
        </p:nvSpPr>
        <p:spPr bwMode="auto">
          <a:xfrm>
            <a:off x="4038600" y="1752600"/>
            <a:ext cx="228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algn="ctr" eaLnBrk="1" hangingPunct="1"/>
            <a:r>
              <a:rPr lang="en-US" altLang="en-US" sz="1400"/>
              <a:t>Intervention practices</a:t>
            </a:r>
          </a:p>
        </p:txBody>
      </p:sp>
    </p:spTree>
    <p:extLst>
      <p:ext uri="{BB962C8B-B14F-4D97-AF65-F5344CB8AC3E}">
        <p14:creationId xmlns:p14="http://schemas.microsoft.com/office/powerpoint/2010/main" val="2881042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80000"/>
              </a:lnSpc>
              <a:defRPr/>
            </a:pPr>
            <a:r>
              <a:rPr lang="en-US" sz="2400" dirty="0" smtClean="0"/>
              <a:t>Chart review results: </a:t>
            </a:r>
            <a:br>
              <a:rPr lang="en-US" sz="2400" dirty="0" smtClean="0"/>
            </a:br>
            <a:r>
              <a:rPr lang="en-US" dirty="0" smtClean="0"/>
              <a:t>Number of serious potential adverse events</a:t>
            </a:r>
            <a:endParaRPr lang="en-US" dirty="0"/>
          </a:p>
        </p:txBody>
      </p:sp>
      <p:sp>
        <p:nvSpPr>
          <p:cNvPr id="14339" name="Slide Number Placeholder 3"/>
          <p:cNvSpPr>
            <a:spLocks noGrp="1"/>
          </p:cNvSpPr>
          <p:nvPr>
            <p:ph type="sldNum" sz="quarter" idx="12"/>
          </p:nvPr>
        </p:nvSpPr>
        <p:spPr>
          <a:noFill/>
        </p:spPr>
        <p:txBody>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ea typeface="ＭＳ Ｐゴシック" pitchFamily="34" charset="-128"/>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ea typeface="ＭＳ Ｐゴシック" pitchFamily="34" charset="-128"/>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ea typeface="ＭＳ Ｐゴシック" pitchFamily="34" charset="-128"/>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9pPr>
          </a:lstStyle>
          <a:p>
            <a:pPr eaLnBrk="1" hangingPunct="1">
              <a:spcBef>
                <a:spcPct val="0"/>
              </a:spcBef>
              <a:buClrTx/>
              <a:buSzTx/>
              <a:buFontTx/>
              <a:buNone/>
            </a:pPr>
            <a:fld id="{A291F922-253C-4E06-9300-ED7864A33249}" type="slidenum">
              <a:rPr lang="en-US" altLang="en-US" sz="1000">
                <a:solidFill>
                  <a:srgbClr val="000000"/>
                </a:solidFill>
              </a:rPr>
              <a:pPr eaLnBrk="1" hangingPunct="1">
                <a:spcBef>
                  <a:spcPct val="0"/>
                </a:spcBef>
                <a:buClrTx/>
                <a:buSzTx/>
                <a:buFontTx/>
                <a:buNone/>
              </a:pPr>
              <a:t>28</a:t>
            </a:fld>
            <a:endParaRPr lang="en-US" altLang="en-US" sz="1000">
              <a:solidFill>
                <a:srgbClr val="000000"/>
              </a:solidFill>
            </a:endParaRPr>
          </a:p>
        </p:txBody>
      </p:sp>
      <p:sp>
        <p:nvSpPr>
          <p:cNvPr id="8" name="Content Placeholder 2"/>
          <p:cNvSpPr>
            <a:spLocks noGrp="1"/>
          </p:cNvSpPr>
          <p:nvPr>
            <p:ph idx="1"/>
          </p:nvPr>
        </p:nvSpPr>
        <p:spPr>
          <a:xfrm>
            <a:off x="2209800" y="5562600"/>
            <a:ext cx="6172200" cy="762000"/>
          </a:xfrm>
        </p:spPr>
        <p:txBody>
          <a:bodyPr/>
          <a:lstStyle/>
          <a:p>
            <a:pPr>
              <a:buFont typeface="Wingdings" charset="0"/>
              <a:buChar char="l"/>
              <a:defRPr/>
            </a:pPr>
            <a:r>
              <a:rPr lang="en-US" sz="2000" dirty="0" smtClean="0"/>
              <a:t>Serious potential </a:t>
            </a:r>
            <a:r>
              <a:rPr lang="en-US" sz="2000" dirty="0"/>
              <a:t>adverse events in intervention practices declined by </a:t>
            </a:r>
            <a:r>
              <a:rPr lang="en-US" sz="2000" dirty="0" smtClean="0"/>
              <a:t>57% </a:t>
            </a:r>
            <a:r>
              <a:rPr lang="en-US" sz="2000" dirty="0"/>
              <a:t>after participation in the PROMISES program</a:t>
            </a:r>
          </a:p>
          <a:p>
            <a:pPr>
              <a:buFont typeface="Wingdings" charset="0"/>
              <a:buChar char="l"/>
              <a:defRPr/>
            </a:pPr>
            <a:endParaRPr lang="en-US" sz="2000" dirty="0"/>
          </a:p>
          <a:p>
            <a:pPr>
              <a:buFont typeface="Wingdings" charset="0"/>
              <a:buChar char="l"/>
              <a:defRPr/>
            </a:pPr>
            <a:endParaRPr lang="en-US" sz="2000" dirty="0"/>
          </a:p>
        </p:txBody>
      </p:sp>
      <p:sp>
        <p:nvSpPr>
          <p:cNvPr id="14341" name="TextBox 8"/>
          <p:cNvSpPr txBox="1">
            <a:spLocks noChangeArrowheads="1"/>
          </p:cNvSpPr>
          <p:nvPr/>
        </p:nvSpPr>
        <p:spPr bwMode="auto">
          <a:xfrm>
            <a:off x="3810000" y="49530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ea typeface="ＭＳ Ｐゴシック" pitchFamily="34" charset="-128"/>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ea typeface="ＭＳ Ｐゴシック" pitchFamily="34" charset="-128"/>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ea typeface="ＭＳ Ｐゴシック" pitchFamily="34" charset="-128"/>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9pPr>
          </a:lstStyle>
          <a:p>
            <a:pPr algn="ctr" eaLnBrk="1" hangingPunct="1">
              <a:spcBef>
                <a:spcPct val="0"/>
              </a:spcBef>
              <a:buClrTx/>
              <a:buSzTx/>
              <a:buFontTx/>
              <a:buNone/>
            </a:pPr>
            <a:r>
              <a:rPr lang="en-US" altLang="en-US" sz="1400" smtClean="0">
                <a:solidFill>
                  <a:srgbClr val="000000"/>
                </a:solidFill>
              </a:rPr>
              <a:t>Before</a:t>
            </a:r>
          </a:p>
        </p:txBody>
      </p:sp>
      <p:sp>
        <p:nvSpPr>
          <p:cNvPr id="14342" name="TextBox 9"/>
          <p:cNvSpPr txBox="1">
            <a:spLocks noChangeArrowheads="1"/>
          </p:cNvSpPr>
          <p:nvPr/>
        </p:nvSpPr>
        <p:spPr bwMode="auto">
          <a:xfrm>
            <a:off x="5715000" y="49530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ea typeface="ＭＳ Ｐゴシック" pitchFamily="34" charset="-128"/>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ea typeface="ＭＳ Ｐゴシック" pitchFamily="34" charset="-128"/>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ea typeface="ＭＳ Ｐゴシック" pitchFamily="34" charset="-128"/>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9pPr>
          </a:lstStyle>
          <a:p>
            <a:pPr algn="ctr" eaLnBrk="1" hangingPunct="1">
              <a:spcBef>
                <a:spcPct val="0"/>
              </a:spcBef>
              <a:buClrTx/>
              <a:buSzTx/>
              <a:buFontTx/>
              <a:buNone/>
            </a:pPr>
            <a:r>
              <a:rPr lang="en-US" altLang="en-US" sz="1400" smtClean="0">
                <a:solidFill>
                  <a:srgbClr val="000000"/>
                </a:solidFill>
              </a:rPr>
              <a:t>After</a:t>
            </a:r>
          </a:p>
        </p:txBody>
      </p:sp>
      <p:sp>
        <p:nvSpPr>
          <p:cNvPr id="14343" name="TextBox 2"/>
          <p:cNvSpPr txBox="1">
            <a:spLocks noChangeArrowheads="1"/>
          </p:cNvSpPr>
          <p:nvPr/>
        </p:nvSpPr>
        <p:spPr bwMode="auto">
          <a:xfrm>
            <a:off x="4191000" y="1752600"/>
            <a:ext cx="228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0000"/>
              <a:buFont typeface="Wingdings" pitchFamily="2" charset="2"/>
              <a:buChar char="l"/>
              <a:defRPr sz="3000">
                <a:solidFill>
                  <a:schemeClr val="tx1"/>
                </a:solidFill>
                <a:latin typeface="Arial" pitchFamily="34" charset="0"/>
                <a:ea typeface="ＭＳ Ｐゴシック" pitchFamily="34" charset="-128"/>
              </a:defRPr>
            </a:lvl1pPr>
            <a:lvl2pPr marL="742950" indent="-285750" eaLnBrk="0" hangingPunct="0">
              <a:spcBef>
                <a:spcPct val="20000"/>
              </a:spcBef>
              <a:buClr>
                <a:schemeClr val="folHlink"/>
              </a:buClr>
              <a:buSzPct val="70000"/>
              <a:buFont typeface="Wingdings" pitchFamily="2" charset="2"/>
              <a:buChar char="l"/>
              <a:defRPr sz="2600">
                <a:solidFill>
                  <a:schemeClr val="tx1"/>
                </a:solidFill>
                <a:latin typeface="Arial" pitchFamily="34" charset="0"/>
                <a:ea typeface="ＭＳ Ｐゴシック" pitchFamily="34" charset="-128"/>
              </a:defRPr>
            </a:lvl2pPr>
            <a:lvl3pPr marL="1143000" indent="-228600" eaLnBrk="0" hangingPunct="0">
              <a:spcBef>
                <a:spcPct val="20000"/>
              </a:spcBef>
              <a:buClr>
                <a:schemeClr val="folHlink"/>
              </a:buClr>
              <a:buSzPct val="70000"/>
              <a:buFont typeface="Wingdings" pitchFamily="2" charset="2"/>
              <a:buChar char="l"/>
              <a:defRPr sz="2300">
                <a:solidFill>
                  <a:schemeClr val="tx1"/>
                </a:solidFill>
                <a:latin typeface="Arial" pitchFamily="34" charset="0"/>
                <a:ea typeface="ＭＳ Ｐゴシック" pitchFamily="34" charset="-128"/>
              </a:defRPr>
            </a:lvl3pPr>
            <a:lvl4pPr marL="16002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4pPr>
            <a:lvl5pPr marL="2057400" indent="-228600" eaLnBrk="0" hangingPunct="0">
              <a:spcBef>
                <a:spcPct val="20000"/>
              </a:spcBef>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folHlink"/>
              </a:buClr>
              <a:buSzPct val="70000"/>
              <a:buFont typeface="Wingdings" pitchFamily="2" charset="2"/>
              <a:buChar char="§"/>
              <a:defRPr sz="2000">
                <a:solidFill>
                  <a:schemeClr val="tx1"/>
                </a:solidFill>
                <a:latin typeface="Arial" pitchFamily="34" charset="0"/>
                <a:ea typeface="ＭＳ Ｐゴシック" pitchFamily="34" charset="-128"/>
              </a:defRPr>
            </a:lvl9pPr>
          </a:lstStyle>
          <a:p>
            <a:pPr algn="ctr" eaLnBrk="1" hangingPunct="1">
              <a:spcBef>
                <a:spcPct val="0"/>
              </a:spcBef>
              <a:buClrTx/>
              <a:buSzTx/>
              <a:buFontTx/>
              <a:buNone/>
            </a:pPr>
            <a:r>
              <a:rPr lang="en-US" altLang="en-US" sz="1400" smtClean="0">
                <a:solidFill>
                  <a:srgbClr val="000000"/>
                </a:solidFill>
              </a:rPr>
              <a:t>Intervention practices</a:t>
            </a:r>
          </a:p>
        </p:txBody>
      </p:sp>
      <p:graphicFrame>
        <p:nvGraphicFramePr>
          <p:cNvPr id="9" name="Chart 8"/>
          <p:cNvGraphicFramePr/>
          <p:nvPr/>
        </p:nvGraphicFramePr>
        <p:xfrm>
          <a:off x="1600200" y="1905000"/>
          <a:ext cx="6781800" cy="3352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2400" dirty="0" smtClean="0"/>
              <a:t>Exit interview and patient survey results:</a:t>
            </a:r>
            <a:r>
              <a:rPr lang="en-US" altLang="en-US" dirty="0" smtClean="0"/>
              <a:t/>
            </a:r>
            <a:br>
              <a:rPr lang="en-US" altLang="en-US" dirty="0" smtClean="0"/>
            </a:br>
            <a:r>
              <a:rPr lang="en-US" altLang="en-US" dirty="0" smtClean="0"/>
              <a:t>Perspectives on PROMISES</a:t>
            </a:r>
          </a:p>
        </p:txBody>
      </p:sp>
      <p:sp>
        <p:nvSpPr>
          <p:cNvPr id="3" name="Content Placeholder 2"/>
          <p:cNvSpPr>
            <a:spLocks noGrp="1"/>
          </p:cNvSpPr>
          <p:nvPr>
            <p:ph idx="1"/>
          </p:nvPr>
        </p:nvSpPr>
        <p:spPr>
          <a:xfrm>
            <a:off x="457200" y="1600200"/>
            <a:ext cx="8229600" cy="4411663"/>
          </a:xfrm>
        </p:spPr>
        <p:txBody>
          <a:bodyPr/>
          <a:lstStyle/>
          <a:p>
            <a:r>
              <a:rPr lang="en-US" altLang="en-US" sz="2000" smtClean="0"/>
              <a:t>“Before…PROMISES, it was…</a:t>
            </a:r>
            <a:r>
              <a:rPr lang="en-US" altLang="en-US" sz="2000" u="sng" smtClean="0"/>
              <a:t>less organized </a:t>
            </a:r>
            <a:r>
              <a:rPr lang="en-US" altLang="en-US" sz="2000" smtClean="0"/>
              <a:t>in terms of how we handle challenges that we see in a primary care practice…we </a:t>
            </a:r>
            <a:r>
              <a:rPr lang="en-US" altLang="en-US" sz="2000" u="sng" smtClean="0"/>
              <a:t>didn't have any good mechanisms in place</a:t>
            </a:r>
            <a:r>
              <a:rPr lang="en-US" altLang="en-US" sz="2000" smtClean="0"/>
              <a:t>…that whole process needed to be a lot more organized and less haphazard.” –Practice R24, Go Pats!</a:t>
            </a:r>
          </a:p>
          <a:p>
            <a:r>
              <a:rPr lang="en-US" altLang="en-US" sz="2000" smtClean="0"/>
              <a:t>“We were able to </a:t>
            </a:r>
            <a:r>
              <a:rPr lang="en-US" altLang="en-US" sz="2000" u="sng" smtClean="0"/>
              <a:t>conquer things that we did not even know existed</a:t>
            </a:r>
            <a:r>
              <a:rPr lang="en-US" altLang="en-US" sz="2000" smtClean="0"/>
              <a:t>... Believe it or not, we had close to 40,000 or 50,000 open loops, so that we had to develop a system…it was very tedious and boring, but we…finished all of them. We are 100%. All the loops were closed... that is so wonderful and important in my practice, and I am so grateful for it.” – Practice M34, Full Plate</a:t>
            </a:r>
            <a:endParaRPr lang="en-US" altLang="en-US" sz="2000" smtClean="0">
              <a:solidFill>
                <a:srgbClr val="000000"/>
              </a:solidFill>
              <a:ea typeface="Lucida Grande" charset="0"/>
            </a:endParaRPr>
          </a:p>
          <a:p>
            <a:r>
              <a:rPr lang="en-US" altLang="en-US" sz="2000" smtClean="0">
                <a:solidFill>
                  <a:srgbClr val="000000"/>
                </a:solidFill>
                <a:ea typeface="Lucida Grande" charset="0"/>
              </a:rPr>
              <a:t>“</a:t>
            </a:r>
            <a:r>
              <a:rPr lang="en-US" altLang="ja-JP" sz="2000" smtClean="0">
                <a:solidFill>
                  <a:srgbClr val="000000"/>
                </a:solidFill>
                <a:ea typeface="Lucida Grande" charset="0"/>
              </a:rPr>
              <a:t>Just continue improving your way in caring for your patients.  Keep up the good job, good luck.</a:t>
            </a:r>
            <a:r>
              <a:rPr lang="en-US" altLang="en-US" sz="2000" smtClean="0">
                <a:solidFill>
                  <a:srgbClr val="000000"/>
                </a:solidFill>
                <a:ea typeface="Lucida Grande" charset="0"/>
              </a:rPr>
              <a:t>”</a:t>
            </a:r>
            <a:r>
              <a:rPr lang="en-US" altLang="ja-JP" sz="2000" smtClean="0">
                <a:solidFill>
                  <a:srgbClr val="000000"/>
                </a:solidFill>
                <a:ea typeface="Lucida Grande" charset="0"/>
              </a:rPr>
              <a:t> – Anonymous patient comment</a:t>
            </a:r>
          </a:p>
          <a:p>
            <a:endParaRPr lang="en-US" altLang="en-US" sz="2000" smtClean="0"/>
          </a:p>
          <a:p>
            <a:endParaRPr lang="en-US" altLang="en-US" sz="2000" smtClean="0"/>
          </a:p>
          <a:p>
            <a:endParaRPr lang="en-US" altLang="en-US" sz="2000" smtClean="0"/>
          </a:p>
        </p:txBody>
      </p:sp>
    </p:spTree>
    <p:extLst>
      <p:ext uri="{BB962C8B-B14F-4D97-AF65-F5344CB8AC3E}">
        <p14:creationId xmlns:p14="http://schemas.microsoft.com/office/powerpoint/2010/main" val="117538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106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6800" y="914400"/>
            <a:ext cx="3962400" cy="838200"/>
          </a:xfrm>
        </p:spPr>
        <p:txBody>
          <a:bodyPr/>
          <a:lstStyle/>
          <a:p>
            <a:pPr>
              <a:defRPr/>
            </a:pPr>
            <a:r>
              <a:rPr lang="en-US" sz="4600" dirty="0" smtClean="0">
                <a:ea typeface="ＭＳ Ｐゴシック" charset="0"/>
                <a:cs typeface="+mj-cs"/>
              </a:rPr>
              <a:t>Thank you!</a:t>
            </a:r>
            <a:endParaRPr lang="en-US" sz="4600" dirty="0">
              <a:ea typeface="ＭＳ Ｐゴシック" charset="0"/>
              <a:cs typeface="+mj-cs"/>
            </a:endParaRPr>
          </a:p>
        </p:txBody>
      </p:sp>
      <p:sp>
        <p:nvSpPr>
          <p:cNvPr id="33795" name="Slide Number Placeholder 2"/>
          <p:cNvSpPr>
            <a:spLocks noGrp="1"/>
          </p:cNvSpPr>
          <p:nvPr>
            <p:ph type="sldNum" sz="quarter" idx="12"/>
          </p:nvPr>
        </p:nvSpPr>
        <p:spPr>
          <a:noFill/>
        </p:spPr>
        <p:txBody>
          <a:bodyPr/>
          <a:lstStyle>
            <a:lvl1pPr eaLnBrk="0" hangingPunct="0">
              <a:defRPr sz="2400" b="1">
                <a:solidFill>
                  <a:schemeClr val="tx1"/>
                </a:solidFill>
                <a:latin typeface="Arial" pitchFamily="34" charset="0"/>
                <a:ea typeface="MS PGothic" pitchFamily="34" charset="-128"/>
              </a:defRPr>
            </a:lvl1pPr>
            <a:lvl2pPr marL="742950" indent="-285750" eaLnBrk="0" hangingPunct="0">
              <a:defRPr sz="2400" b="1">
                <a:solidFill>
                  <a:schemeClr val="tx1"/>
                </a:solidFill>
                <a:latin typeface="Arial" pitchFamily="34" charset="0"/>
                <a:ea typeface="MS PGothic" pitchFamily="34" charset="-128"/>
              </a:defRPr>
            </a:lvl2pPr>
            <a:lvl3pPr marL="1143000" indent="-228600" eaLnBrk="0" hangingPunct="0">
              <a:defRPr sz="2400" b="1">
                <a:solidFill>
                  <a:schemeClr val="tx1"/>
                </a:solidFill>
                <a:latin typeface="Arial" pitchFamily="34" charset="0"/>
                <a:ea typeface="MS PGothic" pitchFamily="34" charset="-128"/>
              </a:defRPr>
            </a:lvl3pPr>
            <a:lvl4pPr marL="1600200" indent="-228600" eaLnBrk="0" hangingPunct="0">
              <a:defRPr sz="2400" b="1">
                <a:solidFill>
                  <a:schemeClr val="tx1"/>
                </a:solidFill>
                <a:latin typeface="Arial" pitchFamily="34" charset="0"/>
                <a:ea typeface="MS PGothic" pitchFamily="34" charset="-128"/>
              </a:defRPr>
            </a:lvl4pPr>
            <a:lvl5pPr marL="2057400" indent="-228600" eaLnBrk="0" hangingPunct="0">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MS PGothic" pitchFamily="34" charset="-128"/>
              </a:defRPr>
            </a:lvl9pPr>
          </a:lstStyle>
          <a:p>
            <a:pPr eaLnBrk="1" hangingPunct="1"/>
            <a:fld id="{07C90974-BF23-4502-9E76-41D8FF4660EF}" type="slidenum">
              <a:rPr lang="en-US" altLang="en-US" sz="1000" b="0"/>
              <a:pPr eaLnBrk="1" hangingPunct="1"/>
              <a:t>30</a:t>
            </a:fld>
            <a:endParaRPr lang="en-US" altLang="en-US" sz="1000" b="0"/>
          </a:p>
        </p:txBody>
      </p:sp>
    </p:spTree>
    <p:extLst>
      <p:ext uri="{BB962C8B-B14F-4D97-AF65-F5344CB8AC3E}">
        <p14:creationId xmlns:p14="http://schemas.microsoft.com/office/powerpoint/2010/main" val="5569584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981200"/>
            <a:ext cx="8153400" cy="1241425"/>
          </a:xfrm>
        </p:spPr>
        <p:txBody>
          <a:bodyPr>
            <a:normAutofit fontScale="90000"/>
          </a:bodyPr>
          <a:lstStyle/>
          <a:p>
            <a:r>
              <a:rPr lang="en-US" sz="6000" dirty="0" smtClean="0">
                <a:solidFill>
                  <a:srgbClr val="97B49D"/>
                </a:solidFill>
              </a:rPr>
              <a:t>Doing Right by our Patients: </a:t>
            </a:r>
            <a:r>
              <a:rPr lang="en-US" sz="6000" dirty="0">
                <a:solidFill>
                  <a:srgbClr val="97B49D"/>
                </a:solidFill>
              </a:rPr>
              <a:t/>
            </a:r>
            <a:br>
              <a:rPr lang="en-US" sz="6000" dirty="0">
                <a:solidFill>
                  <a:srgbClr val="97B49D"/>
                </a:solidFill>
              </a:rPr>
            </a:br>
            <a:r>
              <a:rPr lang="en-US" sz="6000" dirty="0" smtClean="0">
                <a:solidFill>
                  <a:srgbClr val="97B49D"/>
                </a:solidFill>
              </a:rPr>
              <a:t>When Things Go Wrong</a:t>
            </a:r>
            <a:r>
              <a:rPr lang="en-US" sz="6000" dirty="0" smtClean="0">
                <a:solidFill>
                  <a:srgbClr val="0066FF"/>
                </a:solidFill>
              </a:rPr>
              <a:t/>
            </a:r>
            <a:br>
              <a:rPr lang="en-US" sz="6000" dirty="0" smtClean="0">
                <a:solidFill>
                  <a:srgbClr val="0066FF"/>
                </a:solidFill>
              </a:rPr>
            </a:br>
            <a:r>
              <a:rPr lang="en-US" sz="6000" dirty="0" smtClean="0">
                <a:solidFill>
                  <a:srgbClr val="0066FF"/>
                </a:solidFill>
              </a:rPr>
              <a:t/>
            </a:r>
            <a:br>
              <a:rPr lang="en-US" sz="6000" dirty="0" smtClean="0">
                <a:solidFill>
                  <a:srgbClr val="0066FF"/>
                </a:solidFill>
              </a:rPr>
            </a:br>
            <a:r>
              <a:rPr lang="en-US" sz="3100" dirty="0">
                <a:solidFill>
                  <a:srgbClr val="FF0000"/>
                </a:solidFill>
              </a:rPr>
              <a:t>Patient Safety Forum </a:t>
            </a:r>
            <a:r>
              <a:rPr lang="en-US" sz="3100" dirty="0" smtClean="0">
                <a:solidFill>
                  <a:srgbClr val="FF0000"/>
                </a:solidFill>
              </a:rPr>
              <a:t>April 7, 2014</a:t>
            </a:r>
            <a:r>
              <a:rPr lang="en-US" sz="6000" dirty="0" smtClean="0">
                <a:solidFill>
                  <a:srgbClr val="0066FF"/>
                </a:solidFill>
              </a:rPr>
              <a:t/>
            </a:r>
            <a:br>
              <a:rPr lang="en-US" sz="6000" dirty="0" smtClean="0">
                <a:solidFill>
                  <a:srgbClr val="0066FF"/>
                </a:solidFill>
              </a:rPr>
            </a:br>
            <a:r>
              <a:rPr lang="en-US" sz="3100" dirty="0" smtClean="0">
                <a:solidFill>
                  <a:srgbClr val="FF0000"/>
                </a:solidFill>
              </a:rPr>
              <a:t>PROMISES Presentation</a:t>
            </a:r>
            <a:r>
              <a:rPr lang="en-US" sz="6000" dirty="0" smtClean="0">
                <a:solidFill>
                  <a:srgbClr val="0066FF"/>
                </a:solidFill>
              </a:rPr>
              <a:t/>
            </a:r>
            <a:br>
              <a:rPr lang="en-US" sz="6000" dirty="0" smtClean="0">
                <a:solidFill>
                  <a:srgbClr val="0066FF"/>
                </a:solidFill>
              </a:rPr>
            </a:br>
            <a:r>
              <a:rPr lang="en-US" dirty="0"/>
              <a:t/>
            </a:r>
            <a:br>
              <a:rPr lang="en-US" dirty="0"/>
            </a:br>
            <a:endParaRPr lang="en-US" sz="3600" b="1" i="1" dirty="0">
              <a:solidFill>
                <a:srgbClr val="92D050"/>
              </a:solidFill>
            </a:endParaRPr>
          </a:p>
        </p:txBody>
      </p:sp>
      <p:sp>
        <p:nvSpPr>
          <p:cNvPr id="3" name="Subtitle 2"/>
          <p:cNvSpPr>
            <a:spLocks noGrp="1"/>
          </p:cNvSpPr>
          <p:nvPr>
            <p:ph type="subTitle" idx="1"/>
          </p:nvPr>
        </p:nvSpPr>
        <p:spPr>
          <a:xfrm>
            <a:off x="304800" y="4572000"/>
            <a:ext cx="8839200" cy="2819400"/>
          </a:xfrm>
        </p:spPr>
        <p:txBody>
          <a:bodyPr>
            <a:normAutofit fontScale="40000" lnSpcReduction="20000"/>
          </a:bodyPr>
          <a:lstStyle/>
          <a:p>
            <a:pPr>
              <a:spcBef>
                <a:spcPts val="0"/>
              </a:spcBef>
            </a:pPr>
            <a:r>
              <a:rPr lang="en-US" sz="8000" b="1" dirty="0" smtClean="0">
                <a:solidFill>
                  <a:schemeClr val="tx1"/>
                </a:solidFill>
              </a:rPr>
              <a:t>Gordon Schiff MD           </a:t>
            </a:r>
          </a:p>
          <a:p>
            <a:pPr>
              <a:spcBef>
                <a:spcPts val="0"/>
              </a:spcBef>
            </a:pPr>
            <a:r>
              <a:rPr lang="en-US" sz="7000" b="1" dirty="0" smtClean="0">
                <a:solidFill>
                  <a:schemeClr val="tx1"/>
                </a:solidFill>
              </a:rPr>
              <a:t>Clinical and Research Director -PROMISES Project </a:t>
            </a:r>
            <a:br>
              <a:rPr lang="en-US" sz="7000" b="1" dirty="0" smtClean="0">
                <a:solidFill>
                  <a:schemeClr val="tx1"/>
                </a:solidFill>
              </a:rPr>
            </a:br>
            <a:endParaRPr lang="en-US" sz="7000" b="1" dirty="0" smtClean="0">
              <a:solidFill>
                <a:schemeClr val="tx1"/>
              </a:solidFill>
            </a:endParaRPr>
          </a:p>
          <a:p>
            <a:pPr>
              <a:spcBef>
                <a:spcPts val="0"/>
              </a:spcBef>
            </a:pPr>
            <a:r>
              <a:rPr lang="en-US" sz="7000" b="1" dirty="0" smtClean="0">
                <a:solidFill>
                  <a:schemeClr val="tx1"/>
                </a:solidFill>
              </a:rPr>
              <a:t>Brigham Center for Patient Safety  Research &amp; Practice  </a:t>
            </a:r>
          </a:p>
          <a:p>
            <a:pPr>
              <a:spcBef>
                <a:spcPts val="0"/>
              </a:spcBef>
            </a:pPr>
            <a:r>
              <a:rPr lang="en-US" sz="7000" b="1" dirty="0" smtClean="0">
                <a:solidFill>
                  <a:schemeClr val="tx1"/>
                </a:solidFill>
              </a:rPr>
              <a:t>Harvard Medical School</a:t>
            </a:r>
          </a:p>
          <a:p>
            <a:r>
              <a:rPr lang="en-US" sz="7000" b="1" dirty="0" smtClean="0"/>
              <a:t> </a:t>
            </a:r>
          </a:p>
          <a:p>
            <a:endParaRPr lang="en-US" b="1" dirty="0"/>
          </a:p>
        </p:txBody>
      </p:sp>
    </p:spTree>
    <p:extLst>
      <p:ext uri="{BB962C8B-B14F-4D97-AF65-F5344CB8AC3E}">
        <p14:creationId xmlns:p14="http://schemas.microsoft.com/office/powerpoint/2010/main" val="5261791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12217"/>
            <a:ext cx="9144000" cy="5666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038600" y="6196818"/>
            <a:ext cx="5284786" cy="369332"/>
          </a:xfrm>
          <a:prstGeom prst="rect">
            <a:avLst/>
          </a:prstGeom>
          <a:noFill/>
        </p:spPr>
        <p:txBody>
          <a:bodyPr wrap="square" rtlCol="0">
            <a:spAutoFit/>
          </a:bodyPr>
          <a:lstStyle/>
          <a:p>
            <a:pPr fontAlgn="auto">
              <a:spcBef>
                <a:spcPts val="0"/>
              </a:spcBef>
              <a:spcAft>
                <a:spcPts val="0"/>
              </a:spcAft>
            </a:pPr>
            <a:r>
              <a:rPr lang="en-US" b="0" dirty="0">
                <a:solidFill>
                  <a:prstClr val="black"/>
                </a:solidFill>
                <a:latin typeface="Calibri"/>
              </a:rPr>
              <a:t>Schiff et al </a:t>
            </a:r>
            <a:r>
              <a:rPr lang="en-US" b="0" dirty="0" err="1">
                <a:solidFill>
                  <a:prstClr val="black"/>
                </a:solidFill>
                <a:latin typeface="Calibri"/>
              </a:rPr>
              <a:t>Jt</a:t>
            </a:r>
            <a:r>
              <a:rPr lang="en-US" b="0" dirty="0">
                <a:solidFill>
                  <a:prstClr val="black"/>
                </a:solidFill>
                <a:latin typeface="Calibri"/>
              </a:rPr>
              <a:t> </a:t>
            </a:r>
            <a:r>
              <a:rPr lang="en-US" b="0" dirty="0" err="1">
                <a:solidFill>
                  <a:prstClr val="black"/>
                </a:solidFill>
                <a:latin typeface="Calibri"/>
              </a:rPr>
              <a:t>Comm</a:t>
            </a:r>
            <a:r>
              <a:rPr lang="en-US" b="0" dirty="0">
                <a:solidFill>
                  <a:prstClr val="black"/>
                </a:solidFill>
                <a:latin typeface="Calibri"/>
              </a:rPr>
              <a:t> </a:t>
            </a:r>
            <a:r>
              <a:rPr lang="en-US" b="0" dirty="0" err="1">
                <a:solidFill>
                  <a:prstClr val="black"/>
                </a:solidFill>
                <a:latin typeface="Calibri"/>
              </a:rPr>
              <a:t>Jl</a:t>
            </a:r>
            <a:r>
              <a:rPr lang="en-US" b="0" dirty="0">
                <a:solidFill>
                  <a:prstClr val="black"/>
                </a:solidFill>
                <a:latin typeface="Calibri"/>
              </a:rPr>
              <a:t> </a:t>
            </a:r>
            <a:r>
              <a:rPr lang="en-US" b="0" dirty="0" err="1">
                <a:solidFill>
                  <a:prstClr val="black"/>
                </a:solidFill>
                <a:latin typeface="Calibri"/>
              </a:rPr>
              <a:t>Qual</a:t>
            </a:r>
            <a:r>
              <a:rPr lang="en-US" b="0" dirty="0">
                <a:solidFill>
                  <a:prstClr val="black"/>
                </a:solidFill>
                <a:latin typeface="Calibri"/>
              </a:rPr>
              <a:t> Safety 2014 </a:t>
            </a:r>
          </a:p>
        </p:txBody>
      </p:sp>
    </p:spTree>
    <p:extLst>
      <p:ext uri="{BB962C8B-B14F-4D97-AF65-F5344CB8AC3E}">
        <p14:creationId xmlns:p14="http://schemas.microsoft.com/office/powerpoint/2010/main" val="36340221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
          <p:cNvSpPr>
            <a:spLocks noGrp="1"/>
          </p:cNvSpPr>
          <p:nvPr>
            <p:ph type="title"/>
          </p:nvPr>
        </p:nvSpPr>
        <p:spPr>
          <a:xfrm>
            <a:off x="457200" y="122238"/>
            <a:ext cx="7543800" cy="1295400"/>
          </a:xfrm>
        </p:spPr>
        <p:txBody>
          <a:bodyPr/>
          <a:lstStyle/>
          <a:p>
            <a:r>
              <a:rPr lang="en-US" altLang="en-US" dirty="0" smtClean="0">
                <a:latin typeface="Arial" panose="020B0604020202020204" pitchFamily="34" charset="0"/>
                <a:cs typeface="Arial" panose="020B0604020202020204" pitchFamily="34" charset="0"/>
              </a:rPr>
              <a:t>PROMISES Curriculum</a:t>
            </a:r>
          </a:p>
        </p:txBody>
      </p:sp>
      <p:sp>
        <p:nvSpPr>
          <p:cNvPr id="41986" name="Text Placeholder 8"/>
          <p:cNvSpPr>
            <a:spLocks noGrp="1"/>
          </p:cNvSpPr>
          <p:nvPr>
            <p:ph type="body" idx="1"/>
          </p:nvPr>
        </p:nvSpPr>
        <p:spPr>
          <a:xfrm>
            <a:off x="3124200" y="1447800"/>
            <a:ext cx="6019800" cy="4495800"/>
          </a:xfrm>
        </p:spPr>
        <p:txBody>
          <a:bodyPr>
            <a:normAutofit/>
          </a:bodyPr>
          <a:lstStyle/>
          <a:p>
            <a:pPr marL="323850" indent="-323850">
              <a:lnSpc>
                <a:spcPct val="80000"/>
              </a:lnSpc>
              <a:buFont typeface="Wingdings" pitchFamily="2" charset="2"/>
              <a:buAutoNum type="arabicPeriod"/>
              <a:defRPr/>
            </a:pPr>
            <a:r>
              <a:rPr lang="en-US" sz="1700" dirty="0" smtClean="0"/>
              <a:t>Leading a Patient Safety Program</a:t>
            </a:r>
          </a:p>
          <a:p>
            <a:pPr marL="323850" indent="-323850">
              <a:lnSpc>
                <a:spcPct val="80000"/>
              </a:lnSpc>
              <a:buFont typeface="Wingdings" pitchFamily="2" charset="2"/>
              <a:buAutoNum type="arabicPeriod"/>
              <a:defRPr/>
            </a:pPr>
            <a:r>
              <a:rPr lang="en-US" sz="1700" i="1" dirty="0" smtClean="0"/>
              <a:t>Leadership Case Study </a:t>
            </a:r>
          </a:p>
          <a:p>
            <a:pPr marL="323850" indent="-323850">
              <a:lnSpc>
                <a:spcPct val="80000"/>
              </a:lnSpc>
              <a:buFont typeface="Wingdings" pitchFamily="2" charset="2"/>
              <a:buAutoNum type="arabicPeriod"/>
              <a:defRPr/>
            </a:pPr>
            <a:r>
              <a:rPr lang="en-US" sz="1700" dirty="0" smtClean="0"/>
              <a:t>Improving Your Primary Care Practice #1  </a:t>
            </a:r>
          </a:p>
          <a:p>
            <a:pPr marL="323850" indent="-323850">
              <a:lnSpc>
                <a:spcPct val="80000"/>
              </a:lnSpc>
              <a:buFont typeface="Wingdings" pitchFamily="2" charset="2"/>
              <a:buAutoNum type="arabicPeriod"/>
              <a:defRPr/>
            </a:pPr>
            <a:r>
              <a:rPr lang="en-US" sz="1700" i="1" dirty="0" smtClean="0"/>
              <a:t>Improvement Case Study  </a:t>
            </a:r>
          </a:p>
          <a:p>
            <a:pPr marL="323850" indent="-323850">
              <a:lnSpc>
                <a:spcPct val="80000"/>
              </a:lnSpc>
              <a:buFont typeface="Wingdings" pitchFamily="2" charset="2"/>
              <a:buAutoNum type="arabicPeriod"/>
              <a:defRPr/>
            </a:pPr>
            <a:r>
              <a:rPr lang="en-US" sz="1700" dirty="0" smtClean="0"/>
              <a:t>Improving Your Primary Care Practice #2  </a:t>
            </a:r>
          </a:p>
          <a:p>
            <a:pPr marL="323850" indent="-323850">
              <a:lnSpc>
                <a:spcPct val="80000"/>
              </a:lnSpc>
              <a:buFont typeface="Wingdings" pitchFamily="2" charset="2"/>
              <a:buAutoNum type="arabicPeriod"/>
              <a:defRPr/>
            </a:pPr>
            <a:endParaRPr lang="en-US" sz="1700" dirty="0" smtClean="0"/>
          </a:p>
          <a:p>
            <a:pPr marL="323850" indent="-323850">
              <a:lnSpc>
                <a:spcPct val="80000"/>
              </a:lnSpc>
              <a:buFont typeface="Wingdings" pitchFamily="2" charset="2"/>
              <a:buAutoNum type="arabicPeriod"/>
              <a:defRPr/>
            </a:pPr>
            <a:r>
              <a:rPr lang="en-US" sz="1700" i="1" dirty="0" smtClean="0"/>
              <a:t>Communication Case Study </a:t>
            </a:r>
            <a:r>
              <a:rPr lang="en-US" sz="1700" dirty="0" smtClean="0"/>
              <a:t>  </a:t>
            </a:r>
          </a:p>
          <a:p>
            <a:pPr marL="323850" indent="-323850">
              <a:lnSpc>
                <a:spcPct val="80000"/>
              </a:lnSpc>
              <a:buFont typeface="Wingdings" pitchFamily="2" charset="2"/>
              <a:buAutoNum type="arabicPeriod"/>
              <a:defRPr/>
            </a:pPr>
            <a:r>
              <a:rPr lang="en-US" sz="1700" dirty="0" smtClean="0"/>
              <a:t>Communication   </a:t>
            </a:r>
          </a:p>
          <a:p>
            <a:pPr>
              <a:lnSpc>
                <a:spcPct val="80000"/>
              </a:lnSpc>
              <a:defRPr/>
            </a:pPr>
            <a:r>
              <a:rPr lang="en-US" sz="1700" dirty="0" smtClean="0"/>
              <a:t>  </a:t>
            </a:r>
          </a:p>
          <a:p>
            <a:pPr marL="342900" indent="-342900">
              <a:lnSpc>
                <a:spcPct val="80000"/>
              </a:lnSpc>
              <a:buFont typeface="+mj-lt"/>
              <a:buAutoNum type="arabicPeriod" startAt="8"/>
              <a:defRPr/>
            </a:pPr>
            <a:r>
              <a:rPr lang="en-US" sz="1700" dirty="0" smtClean="0"/>
              <a:t>Test and Referral Management Follow Up  </a:t>
            </a:r>
          </a:p>
          <a:p>
            <a:pPr marL="342900" indent="-342900">
              <a:lnSpc>
                <a:spcPct val="80000"/>
              </a:lnSpc>
              <a:buFont typeface="+mj-lt"/>
              <a:buAutoNum type="arabicPeriod" startAt="8"/>
              <a:defRPr/>
            </a:pPr>
            <a:r>
              <a:rPr lang="en-US" sz="1700" i="1" dirty="0" smtClean="0"/>
              <a:t>Test Results Case Study   </a:t>
            </a:r>
          </a:p>
          <a:p>
            <a:pPr marL="342900" indent="-342900">
              <a:lnSpc>
                <a:spcPct val="80000"/>
              </a:lnSpc>
              <a:buFont typeface="+mj-lt"/>
              <a:buAutoNum type="arabicPeriod" startAt="8"/>
              <a:defRPr/>
            </a:pPr>
            <a:r>
              <a:rPr lang="en-US" sz="1700" i="1" dirty="0" smtClean="0"/>
              <a:t>Referrals Case Study   </a:t>
            </a:r>
          </a:p>
          <a:p>
            <a:pPr marL="342900" indent="-342900">
              <a:lnSpc>
                <a:spcPct val="80000"/>
              </a:lnSpc>
              <a:buFont typeface="+mj-lt"/>
              <a:buAutoNum type="arabicPeriod" startAt="8"/>
              <a:defRPr/>
            </a:pPr>
            <a:r>
              <a:rPr lang="en-US" sz="1700" dirty="0" smtClean="0"/>
              <a:t>Medication Management  </a:t>
            </a:r>
          </a:p>
          <a:p>
            <a:pPr marL="342900" indent="-342900">
              <a:lnSpc>
                <a:spcPct val="80000"/>
              </a:lnSpc>
              <a:buFont typeface="+mj-lt"/>
              <a:buAutoNum type="arabicPeriod" startAt="8"/>
              <a:defRPr/>
            </a:pPr>
            <a:endParaRPr lang="en-US" sz="1700" dirty="0" smtClean="0"/>
          </a:p>
          <a:p>
            <a:pPr marL="342900" indent="-342900">
              <a:lnSpc>
                <a:spcPct val="80000"/>
              </a:lnSpc>
              <a:buFont typeface="+mj-lt"/>
              <a:buAutoNum type="arabicPeriod" startAt="8"/>
              <a:defRPr/>
            </a:pPr>
            <a:r>
              <a:rPr lang="en-US" sz="1700" i="1" dirty="0" smtClean="0"/>
              <a:t>“When </a:t>
            </a:r>
            <a:r>
              <a:rPr lang="en-US" sz="1700" i="1" dirty="0"/>
              <a:t>Things Go Wrong </a:t>
            </a:r>
            <a:r>
              <a:rPr lang="en-US" sz="1700" i="1" dirty="0" smtClean="0"/>
              <a:t>in  the Ambulatory Setting” </a:t>
            </a:r>
          </a:p>
          <a:p>
            <a:pPr marL="342900" indent="-342900">
              <a:lnSpc>
                <a:spcPct val="80000"/>
              </a:lnSpc>
              <a:buFont typeface="+mj-lt"/>
              <a:buAutoNum type="arabicPeriod" startAt="8"/>
              <a:defRPr/>
            </a:pPr>
            <a:r>
              <a:rPr lang="en-US" sz="1700" dirty="0" smtClean="0"/>
              <a:t>Sustaining Change  </a:t>
            </a:r>
          </a:p>
          <a:p>
            <a:pPr marL="342900" indent="-342900">
              <a:lnSpc>
                <a:spcPct val="80000"/>
              </a:lnSpc>
              <a:buFont typeface="+mj-lt"/>
              <a:buAutoNum type="arabicPeriod" startAt="8"/>
              <a:defRPr/>
            </a:pPr>
            <a:r>
              <a:rPr lang="en-US" sz="1700" dirty="0" smtClean="0"/>
              <a:t>Patient Engagement</a:t>
            </a:r>
          </a:p>
        </p:txBody>
      </p:sp>
      <p:sp>
        <p:nvSpPr>
          <p:cNvPr id="2" name="Slide Number Placeholder 1"/>
          <p:cNvSpPr>
            <a:spLocks noGrp="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fld id="{92DF06FC-52D0-48E8-9561-FBF3984A7D25}" type="slidenum">
              <a:rPr lang="en-US" altLang="en-US" smtClean="0">
                <a:solidFill>
                  <a:prstClr val="black">
                    <a:tint val="75000"/>
                  </a:prstClr>
                </a:solidFill>
              </a:rPr>
              <a:pPr>
                <a:defRPr/>
              </a:pPr>
              <a:t>33</a:t>
            </a:fld>
            <a:endParaRPr lang="en-US" altLang="en-US">
              <a:solidFill>
                <a:prstClr val="black">
                  <a:tint val="75000"/>
                </a:prstClr>
              </a:solidFill>
            </a:endParaRPr>
          </a:p>
        </p:txBody>
      </p:sp>
      <p:sp>
        <p:nvSpPr>
          <p:cNvPr id="14341" name="Rectangle 12"/>
          <p:cNvSpPr>
            <a:spLocks noChangeArrowheads="1"/>
          </p:cNvSpPr>
          <p:nvPr/>
        </p:nvSpPr>
        <p:spPr bwMode="auto">
          <a:xfrm>
            <a:off x="2209800" y="6172200"/>
            <a:ext cx="6172200" cy="457200"/>
          </a:xfrm>
          <a:prstGeom prst="rect">
            <a:avLst/>
          </a:prstGeom>
          <a:solidFill>
            <a:schemeClr val="accent2"/>
          </a:solidFill>
          <a:ln w="9525" algn="ctr">
            <a:solidFill>
              <a:schemeClr val="tx1"/>
            </a:solidFill>
            <a:round/>
            <a:headEnd/>
            <a:tailEnd/>
          </a:ln>
        </p:spPr>
        <p:txBody>
          <a:bodyPr/>
          <a:lstStyle/>
          <a:p>
            <a:pPr algn="ctr" eaLnBrk="0" fontAlgn="auto" hangingPunct="0">
              <a:spcBef>
                <a:spcPts val="0"/>
              </a:spcBef>
              <a:spcAft>
                <a:spcPts val="0"/>
              </a:spcAft>
            </a:pPr>
            <a:r>
              <a:rPr lang="en-US" altLang="en-US" b="0">
                <a:solidFill>
                  <a:prstClr val="black"/>
                </a:solidFill>
                <a:latin typeface="Calibri"/>
              </a:rPr>
              <a:t>http://www.brighamandwomens.org/PBRN/promises  </a:t>
            </a:r>
          </a:p>
        </p:txBody>
      </p:sp>
      <p:sp>
        <p:nvSpPr>
          <p:cNvPr id="14342" name="AutoShape 9"/>
          <p:cNvSpPr>
            <a:spLocks/>
          </p:cNvSpPr>
          <p:nvPr/>
        </p:nvSpPr>
        <p:spPr bwMode="auto">
          <a:xfrm rot="10800000">
            <a:off x="2687638" y="1524000"/>
            <a:ext cx="457200" cy="1143000"/>
          </a:xfrm>
          <a:prstGeom prst="rightBrace">
            <a:avLst>
              <a:gd name="adj1" fmla="val 25000"/>
              <a:gd name="adj2" fmla="val 50000"/>
            </a:avLst>
          </a:prstGeom>
          <a:noFill/>
          <a:ln w="9525">
            <a:solidFill>
              <a:schemeClr val="tx1"/>
            </a:solidFill>
            <a:round/>
            <a:headEnd/>
            <a:tailEnd/>
          </a:ln>
        </p:spPr>
        <p:txBody>
          <a:bodyPr wrap="none" anchor="ctr"/>
          <a:lstStyle/>
          <a:p>
            <a:pPr fontAlgn="auto">
              <a:spcBef>
                <a:spcPts val="0"/>
              </a:spcBef>
              <a:spcAft>
                <a:spcPts val="0"/>
              </a:spcAft>
            </a:pPr>
            <a:endParaRPr lang="en-US" altLang="en-US" b="0">
              <a:solidFill>
                <a:prstClr val="black"/>
              </a:solidFill>
              <a:latin typeface="Calibri"/>
            </a:endParaRPr>
          </a:p>
        </p:txBody>
      </p:sp>
      <p:sp>
        <p:nvSpPr>
          <p:cNvPr id="14343" name="Rectangle 13"/>
          <p:cNvSpPr>
            <a:spLocks noChangeArrowheads="1"/>
          </p:cNvSpPr>
          <p:nvPr/>
        </p:nvSpPr>
        <p:spPr bwMode="auto">
          <a:xfrm>
            <a:off x="95250" y="1905000"/>
            <a:ext cx="2362200" cy="381000"/>
          </a:xfrm>
          <a:prstGeom prst="rect">
            <a:avLst/>
          </a:prstGeom>
          <a:noFill/>
          <a:ln w="9525">
            <a:noFill/>
            <a:miter lim="800000"/>
            <a:headEnd/>
            <a:tailEnd/>
          </a:ln>
        </p:spPr>
        <p:txBody>
          <a:bodyPr wrap="none" anchor="ctr"/>
          <a:lstStyle/>
          <a:p>
            <a:pPr algn="ctr" fontAlgn="auto">
              <a:spcBef>
                <a:spcPts val="0"/>
              </a:spcBef>
              <a:spcAft>
                <a:spcPts val="0"/>
              </a:spcAft>
            </a:pPr>
            <a:r>
              <a:rPr lang="en-US" altLang="en-US" b="0">
                <a:solidFill>
                  <a:srgbClr val="97B49D"/>
                </a:solidFill>
                <a:latin typeface="Calibri"/>
              </a:rPr>
              <a:t>Getting Started</a:t>
            </a:r>
          </a:p>
        </p:txBody>
      </p:sp>
      <p:sp>
        <p:nvSpPr>
          <p:cNvPr id="14344" name="Rectangle 14"/>
          <p:cNvSpPr>
            <a:spLocks noChangeArrowheads="1"/>
          </p:cNvSpPr>
          <p:nvPr/>
        </p:nvSpPr>
        <p:spPr bwMode="auto">
          <a:xfrm>
            <a:off x="76200" y="5362575"/>
            <a:ext cx="2819400" cy="381000"/>
          </a:xfrm>
          <a:prstGeom prst="rect">
            <a:avLst/>
          </a:prstGeom>
          <a:noFill/>
          <a:ln w="9525">
            <a:noFill/>
            <a:miter lim="800000"/>
            <a:headEnd/>
            <a:tailEnd/>
          </a:ln>
        </p:spPr>
        <p:txBody>
          <a:bodyPr wrap="none" anchor="ctr"/>
          <a:lstStyle/>
          <a:p>
            <a:pPr algn="ctr" fontAlgn="auto">
              <a:spcBef>
                <a:spcPts val="0"/>
              </a:spcBef>
              <a:spcAft>
                <a:spcPts val="0"/>
              </a:spcAft>
            </a:pPr>
            <a:r>
              <a:rPr lang="en-US" altLang="en-US" b="0">
                <a:solidFill>
                  <a:srgbClr val="97B49D"/>
                </a:solidFill>
                <a:latin typeface="Calibri"/>
              </a:rPr>
              <a:t>Continuous Improvement</a:t>
            </a:r>
          </a:p>
        </p:txBody>
      </p:sp>
      <p:sp>
        <p:nvSpPr>
          <p:cNvPr id="14345" name="Rectangle 15"/>
          <p:cNvSpPr>
            <a:spLocks noChangeArrowheads="1"/>
          </p:cNvSpPr>
          <p:nvPr/>
        </p:nvSpPr>
        <p:spPr bwMode="auto">
          <a:xfrm>
            <a:off x="233363" y="4191000"/>
            <a:ext cx="2362200" cy="381000"/>
          </a:xfrm>
          <a:prstGeom prst="rect">
            <a:avLst/>
          </a:prstGeom>
          <a:noFill/>
          <a:ln w="9525">
            <a:noFill/>
            <a:miter lim="800000"/>
            <a:headEnd/>
            <a:tailEnd/>
          </a:ln>
        </p:spPr>
        <p:txBody>
          <a:bodyPr wrap="none" anchor="ctr"/>
          <a:lstStyle/>
          <a:p>
            <a:pPr algn="ctr" fontAlgn="auto">
              <a:spcBef>
                <a:spcPts val="0"/>
              </a:spcBef>
              <a:spcAft>
                <a:spcPts val="0"/>
              </a:spcAft>
            </a:pPr>
            <a:r>
              <a:rPr lang="en-US" altLang="en-US" b="0">
                <a:solidFill>
                  <a:srgbClr val="97B49D"/>
                </a:solidFill>
                <a:latin typeface="Calibri"/>
              </a:rPr>
              <a:t>Improving Process</a:t>
            </a:r>
          </a:p>
        </p:txBody>
      </p:sp>
      <p:sp>
        <p:nvSpPr>
          <p:cNvPr id="14346" name="Rectangle 16"/>
          <p:cNvSpPr>
            <a:spLocks noChangeArrowheads="1"/>
          </p:cNvSpPr>
          <p:nvPr/>
        </p:nvSpPr>
        <p:spPr bwMode="auto">
          <a:xfrm>
            <a:off x="212725" y="3043238"/>
            <a:ext cx="2362200" cy="381000"/>
          </a:xfrm>
          <a:prstGeom prst="rect">
            <a:avLst/>
          </a:prstGeom>
          <a:noFill/>
          <a:ln w="9525">
            <a:noFill/>
            <a:miter lim="800000"/>
            <a:headEnd/>
            <a:tailEnd/>
          </a:ln>
        </p:spPr>
        <p:txBody>
          <a:bodyPr wrap="none" anchor="ctr"/>
          <a:lstStyle/>
          <a:p>
            <a:pPr algn="ctr" fontAlgn="auto">
              <a:spcBef>
                <a:spcPts val="0"/>
              </a:spcBef>
              <a:spcAft>
                <a:spcPts val="0"/>
              </a:spcAft>
            </a:pPr>
            <a:r>
              <a:rPr lang="en-US" altLang="en-US" b="0">
                <a:solidFill>
                  <a:srgbClr val="97B49D"/>
                </a:solidFill>
                <a:latin typeface="Calibri"/>
              </a:rPr>
              <a:t>Communications</a:t>
            </a:r>
          </a:p>
        </p:txBody>
      </p:sp>
      <p:sp>
        <p:nvSpPr>
          <p:cNvPr id="14347" name="AutoShape 9"/>
          <p:cNvSpPr>
            <a:spLocks/>
          </p:cNvSpPr>
          <p:nvPr/>
        </p:nvSpPr>
        <p:spPr bwMode="auto">
          <a:xfrm rot="10800000">
            <a:off x="2667000" y="2947988"/>
            <a:ext cx="457200" cy="571500"/>
          </a:xfrm>
          <a:prstGeom prst="rightBrace">
            <a:avLst>
              <a:gd name="adj1" fmla="val 25000"/>
              <a:gd name="adj2" fmla="val 50000"/>
            </a:avLst>
          </a:prstGeom>
          <a:noFill/>
          <a:ln w="9525">
            <a:solidFill>
              <a:schemeClr val="tx1"/>
            </a:solidFill>
            <a:round/>
            <a:headEnd/>
            <a:tailEnd/>
          </a:ln>
        </p:spPr>
        <p:txBody>
          <a:bodyPr wrap="none" anchor="ctr"/>
          <a:lstStyle/>
          <a:p>
            <a:pPr fontAlgn="auto">
              <a:spcBef>
                <a:spcPts val="0"/>
              </a:spcBef>
              <a:spcAft>
                <a:spcPts val="0"/>
              </a:spcAft>
            </a:pPr>
            <a:endParaRPr lang="en-US" altLang="en-US" b="0">
              <a:solidFill>
                <a:prstClr val="black"/>
              </a:solidFill>
              <a:latin typeface="Calibri"/>
            </a:endParaRPr>
          </a:p>
        </p:txBody>
      </p:sp>
      <p:sp>
        <p:nvSpPr>
          <p:cNvPr id="14348" name="AutoShape 9"/>
          <p:cNvSpPr>
            <a:spLocks/>
          </p:cNvSpPr>
          <p:nvPr/>
        </p:nvSpPr>
        <p:spPr bwMode="auto">
          <a:xfrm rot="10800000">
            <a:off x="2703513" y="3886200"/>
            <a:ext cx="457200" cy="990600"/>
          </a:xfrm>
          <a:prstGeom prst="rightBrace">
            <a:avLst>
              <a:gd name="adj1" fmla="val 24997"/>
              <a:gd name="adj2" fmla="val 50000"/>
            </a:avLst>
          </a:prstGeom>
          <a:noFill/>
          <a:ln w="9525">
            <a:solidFill>
              <a:schemeClr val="tx1"/>
            </a:solidFill>
            <a:round/>
            <a:headEnd/>
            <a:tailEnd/>
          </a:ln>
        </p:spPr>
        <p:txBody>
          <a:bodyPr wrap="none" anchor="ctr"/>
          <a:lstStyle/>
          <a:p>
            <a:pPr fontAlgn="auto">
              <a:spcBef>
                <a:spcPts val="0"/>
              </a:spcBef>
              <a:spcAft>
                <a:spcPts val="0"/>
              </a:spcAft>
            </a:pPr>
            <a:endParaRPr lang="en-US" altLang="en-US" b="0">
              <a:solidFill>
                <a:prstClr val="black"/>
              </a:solidFill>
              <a:latin typeface="Calibri"/>
            </a:endParaRPr>
          </a:p>
        </p:txBody>
      </p:sp>
      <p:sp>
        <p:nvSpPr>
          <p:cNvPr id="14349" name="AutoShape 9"/>
          <p:cNvSpPr>
            <a:spLocks/>
          </p:cNvSpPr>
          <p:nvPr/>
        </p:nvSpPr>
        <p:spPr bwMode="auto">
          <a:xfrm rot="10800000">
            <a:off x="2916238" y="5157788"/>
            <a:ext cx="303212" cy="790575"/>
          </a:xfrm>
          <a:prstGeom prst="rightBrace">
            <a:avLst>
              <a:gd name="adj1" fmla="val 24915"/>
              <a:gd name="adj2" fmla="val 50000"/>
            </a:avLst>
          </a:prstGeom>
          <a:noFill/>
          <a:ln w="9525">
            <a:solidFill>
              <a:schemeClr val="tx1"/>
            </a:solidFill>
            <a:round/>
            <a:headEnd/>
            <a:tailEnd/>
          </a:ln>
        </p:spPr>
        <p:txBody>
          <a:bodyPr wrap="none" anchor="ctr"/>
          <a:lstStyle/>
          <a:p>
            <a:pPr fontAlgn="auto">
              <a:spcBef>
                <a:spcPts val="0"/>
              </a:spcBef>
              <a:spcAft>
                <a:spcPts val="0"/>
              </a:spcAft>
            </a:pPr>
            <a:endParaRPr lang="en-US" altLang="en-US" b="0">
              <a:solidFill>
                <a:prstClr val="black"/>
              </a:solidFill>
              <a:latin typeface="Calibri"/>
            </a:endParaRPr>
          </a:p>
        </p:txBody>
      </p:sp>
      <p:sp>
        <p:nvSpPr>
          <p:cNvPr id="3" name="Oval 2"/>
          <p:cNvSpPr/>
          <p:nvPr/>
        </p:nvSpPr>
        <p:spPr>
          <a:xfrm>
            <a:off x="2438400" y="4953000"/>
            <a:ext cx="7620000" cy="523875"/>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0">
              <a:solidFill>
                <a:prstClr val="white"/>
              </a:solidFill>
            </a:endParaRPr>
          </a:p>
        </p:txBody>
      </p:sp>
    </p:spTree>
    <p:extLst>
      <p:ext uri="{BB962C8B-B14F-4D97-AF65-F5344CB8AC3E}">
        <p14:creationId xmlns:p14="http://schemas.microsoft.com/office/powerpoint/2010/main" val="39052525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2636008" y="0"/>
            <a:ext cx="6507992" cy="7467600"/>
          </a:xfrm>
          <a:prstGeom prst="rect">
            <a:avLst/>
          </a:prstGeom>
          <a:noFill/>
          <a:ln w="9525">
            <a:noFill/>
            <a:miter lim="800000"/>
            <a:headEnd/>
            <a:tailEnd/>
          </a:ln>
        </p:spPr>
      </p:pic>
      <p:pic>
        <p:nvPicPr>
          <p:cNvPr id="2" name="Picture 13"/>
          <p:cNvPicPr>
            <a:picLocks noChangeAspect="1" noChangeArrowheads="1"/>
          </p:cNvPicPr>
          <p:nvPr/>
        </p:nvPicPr>
        <p:blipFill>
          <a:blip r:embed="rId3" cstate="print"/>
          <a:srcRect/>
          <a:stretch>
            <a:fillRect/>
          </a:stretch>
        </p:blipFill>
        <p:spPr bwMode="auto">
          <a:xfrm>
            <a:off x="152400" y="685800"/>
            <a:ext cx="2822561" cy="4567961"/>
          </a:xfrm>
          <a:prstGeom prst="rect">
            <a:avLst/>
          </a:prstGeom>
          <a:noFill/>
          <a:ln w="9525">
            <a:noFill/>
            <a:miter lim="800000"/>
            <a:headEnd/>
            <a:tailEnd/>
          </a:ln>
          <a:effectLst/>
        </p:spPr>
      </p:pic>
    </p:spTree>
    <p:extLst>
      <p:ext uri="{BB962C8B-B14F-4D97-AF65-F5344CB8AC3E}">
        <p14:creationId xmlns:p14="http://schemas.microsoft.com/office/powerpoint/2010/main" val="12640739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5"/>
          <p:cNvPicPr>
            <a:picLocks noChangeAspect="1" noChangeArrowheads="1"/>
          </p:cNvPicPr>
          <p:nvPr/>
        </p:nvPicPr>
        <p:blipFill>
          <a:blip r:embed="rId2" cstate="print"/>
          <a:srcRect/>
          <a:stretch>
            <a:fillRect/>
          </a:stretch>
        </p:blipFill>
        <p:spPr bwMode="auto">
          <a:xfrm>
            <a:off x="685800" y="0"/>
            <a:ext cx="8606010" cy="6553200"/>
          </a:xfrm>
          <a:prstGeom prst="rect">
            <a:avLst/>
          </a:prstGeom>
          <a:noFill/>
          <a:ln w="9525">
            <a:noFill/>
            <a:miter lim="800000"/>
            <a:headEnd/>
            <a:tailEnd/>
          </a:ln>
        </p:spPr>
      </p:pic>
    </p:spTree>
    <p:extLst>
      <p:ext uri="{BB962C8B-B14F-4D97-AF65-F5344CB8AC3E}">
        <p14:creationId xmlns:p14="http://schemas.microsoft.com/office/powerpoint/2010/main" val="24560155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s892\AppData\Local\Temp\SNAGHTML754afc5.PNG"/>
          <p:cNvPicPr>
            <a:picLocks noChangeAspect="1" noChangeArrowheads="1"/>
          </p:cNvPicPr>
          <p:nvPr/>
        </p:nvPicPr>
        <p:blipFill>
          <a:blip r:embed="rId2" cstate="print"/>
          <a:srcRect/>
          <a:stretch>
            <a:fillRect/>
          </a:stretch>
        </p:blipFill>
        <p:spPr bwMode="auto">
          <a:xfrm>
            <a:off x="609600" y="533400"/>
            <a:ext cx="7953375" cy="6543676"/>
          </a:xfrm>
          <a:prstGeom prst="rect">
            <a:avLst/>
          </a:prstGeom>
          <a:noFill/>
        </p:spPr>
      </p:pic>
      <p:pic>
        <p:nvPicPr>
          <p:cNvPr id="1027" name="Picture 3"/>
          <p:cNvPicPr>
            <a:picLocks noChangeAspect="1" noChangeArrowheads="1"/>
          </p:cNvPicPr>
          <p:nvPr/>
        </p:nvPicPr>
        <p:blipFill>
          <a:blip r:embed="rId3" cstate="print"/>
          <a:srcRect/>
          <a:stretch>
            <a:fillRect/>
          </a:stretch>
        </p:blipFill>
        <p:spPr bwMode="auto">
          <a:xfrm>
            <a:off x="-76200" y="776514"/>
            <a:ext cx="10006614" cy="1304987"/>
          </a:xfrm>
          <a:prstGeom prst="rect">
            <a:avLst/>
          </a:prstGeom>
          <a:noFill/>
          <a:ln w="9525">
            <a:noFill/>
            <a:miter lim="800000"/>
            <a:headEnd/>
            <a:tailEnd/>
          </a:ln>
          <a:effectLst/>
        </p:spPr>
      </p:pic>
      <p:sp>
        <p:nvSpPr>
          <p:cNvPr id="1029" name="AutoShape 5" descr="data:image/jpeg;base64,/9j/4AAQSkZJRgABAQAAAQABAAD/2wCEAAkGBxQHEhUTExMVFhUXGB8bGBgYGB0gHRwfHh4iIB8eIR8dHCggHR8mIRwYIjEhJSkrLy4uHx8zODMtNyotLi0BCgoKDA0OFA8QFCwZFBkrLCwrLDc3LDcsNyssKyw3LDc3KysrKywrKzcrNysrKysrKysrKyssLCsrKysrKysrK//AABEIAFcCRQMBIgACEQEDEQH/xAAcAAACAwEBAQEAAAAAAAAAAAAABwUGCAQDAQL/xABJEAACAQIDBQMGDAQEBQQDAAABAgMAEQQSIQUGBzFBEyJRMjVhcXOxCBQjMzRCUmJydLKzgZGhwRWCg8MWU3XC0TZE4fAkQ5L/xAAVAQEBAAAAAAAAAAAAAAAAAAAAAf/EABURAQEAAAAAAAAAAAAAAAAAAAAB/9oADAMBAAIRAxEAPwB40V+XcRgkkAAXJPIDxqi7V4ubOwDFVeScjmYUuv8ABmKq3rUkUF8oqpbvcRsBt9giTZJDySUZCfQCe6x9AJNW2gKK/E0ogUsxAVQSSeQA1JPor8YLFpj40ljbMkih0bXVWFwdddQRQe1FQuzN5Ydq4qfCxHM2HC9ow8kMxYZAepGU38DpzBtNUBRRRQFFFFAUUUUFU3/33i3OiFx2k737OK9r25sx6KNPSToOpEFw2SXfBDj8dIZflSIYRpDHkI72TkzZr2LZiLAg35LjjP2n+LTdpe2SPsvwZeno7Ttf61L8Gd9f8JkGBm+amf5NvsSNYZT91yAB4MfvaFPiivxNKsClmIVVBJJNgANSSTyA8aid2t6MNvOjvhpM4RirAizDU2NjrlYC4PX1ggETNFFQe297cJsKaGCeYI8x7o6KOjOeSKT3QT19AJATlFFFAUUUUBRRRQFFFFAUUUUBRULsDeWHeCTELAcywOELjyWYi5y+IHLN1N7aWJmqAoorh21taLYkLzzuEjQXJ9wA6knQAczQd1FR2wNtw7wQrPh3DI381PVWHRh1FSNAUUUUBRRRQFFFFAUUUUBRRXGNqRNiDhg4Mwj7QqOi3ABPhcnT1Gg7KKKKAooooCiiigKKKKAooooCiiigKKgtl734TauJlwsUwaaLmOjW8rKeTZTobcqnaAoryxWITCI0kjBEQFmZjYADUkk8gKjN2d5sNvRGZMNJmCtlYEEMp6XU6gEajxH8aCYooooCiiigKKKKAooooCiiuJ9qxJiFw2cds0ZkCDnkUgFj4C7AC/PW3I0HbRRRQJTjpvWzyDZ8TWQANPY+UW1SM+i1mI65l8NVo+wcWiFzhMUEAuXMEoUDxLFbAemnfsrZ8GxZ9obXxwyt8YdYi6m6olkUoCLl3tYEcxa3M3j93cTPxRxDSzgx7Nhay4ccpn5gSEeWF0Yr5OqjWxNFI4ESDoRVn2Fv9tDYQCxYlig5JKA6j1Zu8B6AQKZfEzefZAzRvh48ZiALdzu5PQ0y6rb7KknxAqvYbh5hcbsh9o550kGHllEaspjumcqO8hcjugeVf00EHjt8Np78lMF2g+WOXJEmUN6WNy2VRckXtYG4NMPirvU+6OHhwOGurvFbtfsRrZe798+PQctbWtO4+6uF2BCjwQhZJI1LyElnNwCRdiSFv9UWHopZ/CB+lYb2LfroPb4PPz2N/BF75KdtI/gDOuGkx7uwVFiiLMxsAAZCSSeQFTGG4zxPjSjR2wZ7qy2OcH/mMv2D4WzAC55kAhsUV4x4uOTIQ6ESC6WYd4WvdftC2ule1AUVQ9/uJcG7GaKK02K+wD3Y/TIR165BqfQDeprcPehd7MIkwsJB3ZUH1XHP+B0YegjregsVFFFAreP2z0lwkM9h2iTBAeuV1a4/mqH+HppI4KTsZI2BsVdWB8LMDf8ApT548ebU/MJ+l6QcC5mUHkWAP86KanFreXE7agBgjddnF8pmHKZgdPSIr6KeTEeq653f25Nu7Os+HbK66EHyWHVWHVT/AOCLEA1q3EYGPExGF41MRXKUIGXLa1rcrWrK+9uzk2RjcRBHfJHKVW5ubcwL9bXtehDxwnEuPbGGT4pGZMdJdVwt/IYDV3bQCIc8+l+WhuAhduzT4nEStis3blj2ucWIPhbkABYADS1raU1Pg8oCca1hcCEXtrY9pcX8NB/KvP4QeCjjfCShAJHEiuw5sFyZQfG2Zreug+cIuILo8eAxJZ1buwScyp6I3iumh6cuVrOqstcPPOeD9sv961LQooqK3i3hw+7cXa4iQIvJRzZz4KvNj7uZsKWGzeNmfFHt4MmFbRStzIn3m6Nfqq6jpm6kOSiuXD7ShxMSTJKhje2RwwytmNgAfEk2t46V1UBRUTvLvJh92Yu1xMgUclUas58FXmT/AEHMkClbheN7CdzJhf8A8c+QEb5VfS1+61/AZbeLUDopRca99ZMCf8PgumdA0sg5lWuAi+F7HMfDQczU1u3xIfe7ErBhMKyovemlmI7iA8gqEjM3IXbTU2IBpdccfOp9hH73oq3fB60gxftV/RTapO8DMfHsvB42aZwkaSKWY8gMn9T0AGpNhXbu/wAZIsbi3jxCCHDs1oZDzXp8rrYA87jRb2Nx3qBq0leO+z8bI6TE58EoGUID8m50LSDqW5B+Q8mwJu7mE6lguZcxGYC4uRprbw1GvpFLPfzinHsjEDDQxJiFUkYrN5JBFjGvQtrqTcC2XnfKRVOB+zsZJiTNC5jwq6TXF1kNtEA+0L3zfVH4rF91Wt3dv7PjwmHOGeOOB2EUSciHP/6yvPPc3PrvexvXdvTvFDuxh2nnbQaKo8p26Ko6k/yABJ0BoJeiltw/4ppvDIYMUqQzMx7Ig9xwTolzyccvvdLHSrXvlvTDunhzNKbsdI4we87eA8AOZboP4AhPUUveHXEtN5iIMQFixOuUDyJB925uGA5qT6RfUC+Q4pJy6o6sUOVwCCVNgbG3I2INj4ig9qKKqe++/uG3SXKx7Sci6wqdfQWOuRfSdT0BoLZRSs3G4uJtR+xxwSF2b5ORbiM3OitckqegJNj6Da7MkxkcTBGkQOVLhSwByrbM1udhcXPS4oKtxJ32Xc+AZVzYiW4iUjui1szt6FzLpzJIGguQv+BmKfHbQxUsrl5HhzMzcyS6/wD23ICwGlV/invlFvfNF2KEJB2ihyR8oGK2YDoO5fXoRyrj4d73LudPJK0RlDx5LBgtu8DfUHworTlFQW5m8Dbz4cYkwNCjE5AzAllH1tALAm9vG1+VqmppVgUszBVUXLE2AA5kk6AUR+6KUW9HGdcNMqYKNZo1b5SR7gOPCO2o/GQfQpGtMHdPevD71xdpA2o8uNtHQ+DDw52YaHoaCcoryxGJTCo0jsqogJZibAAcyT0ApVYbjRG+NZWjtgj3Vksc4P8AzGX7B+zbMAAeZKgG1RXHPtWHDwHEtKggCZ+0vdcvMEEc79Lc6WWxuM0eJxjpPGI8KxtFJrmT0yC9rNzuPI63F2ANmiuf49HnRO0TO6lkXMLsotdgOoFxqPEV0UBS74m7Wx2Ijmw+AgltGoOImAINmF8kPV2tqzLew0HeOjEooMeYWdsKyvGxRkIKMpsVI5EEcqdmA3ok3hwOAnnKq6bRjR2BsGCqxLEcl0Oo5aE6cglcX84/4295phbmYeTGYPBq4jOG/wATQFCMxkYjrfRUUC1tcxY3sB3ipTjHtPGbVgjkSNl2cW8rXM5v3XkXmsZOqA8zYmxKClrsDbk+70yz4d8rjQ9VYdVYfWU//IIIBrWM8K4hWR1DKwIZWFwQdCCDoQfCsdQm6j1ChGrdy9413qwiYlUKZrqyk3symxseovyOmnQVOVQOB3mpPay/rNX2RxGCSQABck6AAdTRH6opS73cZEwcgjwKJMFbvyvcIwB1VLam/wBvl4BudXnc/fDD72x54Ws6gdpE3lofSOq+DDQ+u4AWGii96ht6N6MNutF2mIktfyEGrufBV6+vQDqRQTNFJfA8b2EzmbCjsCe4I2+UUfezEK9+emW3p51aN1uIj734kRYXClIkGaeWYi6rrZVVCRmY8iW5BjY2oJjiBvgm5+Hzlc8r3WJOhI5lj0VbgnqdAOdK3g3tCTau2ZZpnLyPh5CzH8cX8gBoAOQtXHxa30h3pkSKBSUgdwJLi0lwouo8LqbHqLGoLcDedd0cUcQ0ZkBiaPKGA8plN7kfd/rRWo6Kru5G8zb2QHEfF2hjzZULMCXtoxFgLAHS/Ug+GpRCa4zb0HbGMbDq3yOGJWw5NJ9dj6V1QeFm8aa27W6kb7KwuFkzqpRXlEbsmdmGZ1YqQSpLEEX5WrNu0JjjGkc+VIzMfWxJP9TWttiTDE4aB18lokYeoqCKKydtKMQzSqosqyuqgdAGIA/kKeuxv/S7/ksR7pKRu1/pE/tpP1mnlsb/ANLv+SxHukoVfNi/R4fZJ+kUmfhA/SsN7Fv105djsEw0JJsBElyfwikxx9cS4nCspBBgJBBuCC2hB6iiInhRuyN6mxUMk0kcORC6x2Bdrv2dyQdEOZsvInLflVb3s3ek3XxL4aRlYqAysvJlN7G31TobjoepFiWH8Hn57G/gi98lQXHDzq3sI/e9FWngFg1xKTTOCzwt2cRYkiNWGZggJsuYm5I51w8ROKsk7SYXBZo1UlHm5OxBIIT7AuPK8rwy8zK/B7+j4v2y/oFJ3bP0nEe3l/cags+9m6nxPAYHaEY7k0MYn9EhXRz+PkT9q3Vq5+G+9h3TxYdj8hJZJx6Oj+tCSfUWHMimxgMfhcLsHCRYu7rNhkRYUGaWQlRYRqNS17EHobG4qD3C4RCO0+0Bm6rh9LegykaMfuDu+Ja9gDeRxIAQQQRcEciPGuba+0U2RBLPIbJEhdrc7KL6emulEEYAAAAFgByAqI3x2O238FPhkYK0i2DNew1B1tr0ojPm+G/+K3sBSXIkOfMsSLyIuBdz3mNiddAfAVWcN5afiHvpqcT9wsHutgEkgR+17VULtIxLAqxN1vkBJA5KKVeG8tPxD30VsKstcRPOeM9sfcK1LWWuInnPGe2PuFCGF8Hj/wB9/o/7tffhD8sF65v9uvnweP8A33+j/u19+EPywXrm/wBugXnDzzng/bL/AHp48SN/BuaiKsfaTyhjGDogC2uzHmbXHdHPxHOkdw8854P2y/3q7/CF+fwfs5f1JQeHDRf+PMVjBtAmfPCvlaZO/p2dvm7dMtvTe5vVuIW5zbmzrH2gkjkBaNuTWUgEMOVxcajQ+A5Va/g/fSsT7Ff116/CF+fwfs5f1JQcHBDAJtXEus2Z44AJo4yx7MSk5e0yeSWA5Hpz5gWbHEPeN91sE+IjRXfMqqGvlBY2ubakDwuL+IpY/B9+lYn2K/rq58cvNbe1j/VQKfdPHybx7Ywz4tu2MkhVg4BXKUfuhfJC/dAtTH3q3A2VsKMz/F5GdmCQ4dZnAklbyI171xc87HQAnpSe3W2qNhYyDEspcRNmKg2J7pHM+up/e3iJiNt4tMRCTAIVIhXusVLCzsbgjM3K/QAW63B4bi7sruxh8lk7WQ55igsuY/VUdEUd1R4C/Mmk1xx86n2Efvep/hDvdjdt48xYjEtLH2DtlKoNQyAHuqDyY1AccfOp9hH73oPfhhueN78NikknkSNXGREtbtMukjfbsNAunNutiKRt7ZL7CxEuGlyl4msSpuDcBgR6wQf403/g9/MYv2q/ope8VvO+M/En7MdBfeFWxW2ps2R45jFiHfsO3N3dIFy/JxEn5PQta2gJvbQWofErdBdz8SqRuXilUvHm8pbGxUnkbaWP8+Vy1eBHm0+3f3LVS+EH9Jwvsn/UKDz4A4RJ8XiHZAXjiXISNVzFgxHgSABfw9Zq6b5cOpN6zLLLij2oNsKoFoo0+yy6ks58pxrothYZaqPwe/pGL9lH+pqeFBjdWzgHx1px4zh/NvTs2DGPiWkxfYI6Bz3OzyAiPXUOR3i/Vib6WITUHkr6h7q1Ruj5pwn5KL9laDLSSFbMpIIsykaEEagg8wRzvWrNzdmx7MwcIjW2dBI7E3Z3cAs7MdWYk8zWT4/IH4f7Vrvd/wCi4f2KfpFCltxN4nvsuSTB4RcsqaSTMB3SQDZB1NiO8dB4HmOPcjc6HfbZOaYsMR20pXEeU9yR5RJu6nqCfUQdaonE7ztjPaL+2lN/gZ5rHtpPeKBEbd2U+xMRLhpCpeJsrFeR0BBFx1BFOvgns6PF4F5pV7SR2aFmkJf5JbBYxmvZNT3Rp/SlbxP87Yz2i/tpTc4F+bP9aT+1BT+POz4tnyYMQxRxhlmzZEVb2Mdr5QL2uf5muTgZgYsfi51ljSQCG4DqGAOca2INSnwh/ncD+Cb3xVx/B/8ApmI9h/3rQOvG4hNkwPJlskMZbKoHkot7KNByFgNKzXv7v7id7swY9nANVhU6aci5+u3XwGlhfU6K3s+g4v8ALy/oaslTeQfwn3UDr4j8MY3ifGYPLGyoXli5IwAuzJ9huZtyPoNyVBgNqTbGft8PI0cig2ZfcQdCPQbjlWpt5/N+J/LSftmsmzeQfwn3UGk8Tw/TGQRYXt5BhAGeVQT2s0zG/aSSEm/eJfLa2a3QABD72bCO7WLlwrOH7MizAWuGUMLjobEX9Nasi8keoVm7jD53xPqj/aShE9wy3VbfDATRTYiRcPHKwjjXpKVRs5voVFwQnK7OeZvS+2/sl9g4mXDSFS8TWJXkbgMCL+IYG3TlTn+D99BxH5o/tRUs+KvnfGfjT9mOgZvAjAIcI+IIzS5zEHYklY1AIRb+St2JsLXJ9VM+lzwH82t+Yf8ASlMaiCs68QeIuKx+KljhneCCN2RBGxQtlNizOpDG5BIFwLW0vc1oqqzuzuThtgGVgiSSSyu5kZBcBmJVBe9goIGnM3NtbAMvk5taa+4nm7A/9XT9NK3F6SP+JveaaW4nm7A/9XT9NFp31jWDyV9QrZVY1g8lfUKEaG4LzDDbHDm9leZjbnYMTSo3+4hYje4MusWGsSsSnyvAyH6x65fJHpIvTQ4T+Y39c/vNZ+b5v/L/AGoHhvtwvj2jAMVg8sUwjDSR8kk7tyR9h/6E87ElqTez9pS7LdZ4JGjkUXVl5+rwIPUHQ9a1a30L/Q/7KyMPm/8AL/ahGiNu7VPD7ZSSwL2kszrmeViS0kilmkfqx7tradOQFK7cXEvvHtnDti27cyGRX7QAgjsZO7ltlC/dAAHhTA4yeZ8L7WL9p6U25+2Ru7jYcUyFxEWJUEAnNGyczp9a/wDCgbe9O4GzNhJ2q4eSSV3CQYftntJI3kr5V8o5nWwUGrnubuvHu3hexsrO92mYKAHZuYAtYIB3VXooHppE70cQcTtjGjFQsYOzUpCtlYoGAznvAjM1tSByAHje5cHN68bt3GyR4nEvKgw7MFKoLMHjAPdUHkT/ADoPHjxsyHZ6YTsYY47tJfIirewS17AXqv8ABTBx47aLJLGki/F3OV1DC4ePWxFr6nX0mrX8IbyMH+KX3JVb4Eec2/LSfrjoH/BCuHUIihVUWCqAAB4ADQCivSiiMj7ewR2bip4SLdnK629AY2P8RY/xp08HN8osRg/i08ipJhlNi5ABiHJrnTuXynwAU9ag+OG6LRyf4hEt0YAYgD6pGiyeoiyk9LL4khSKcpB6ggjS+o5c6Kt+x9x8XvdPK8KBYGlcieS4QguTdesmnLLp4kU5dqbGG72wsThg5fssHMMxFr9xyTa5tqeVzSz2VxmxuDQJLFDNYWDWKE+vLdf5KK5N4+LGM23E8ASGKORSjhQWYqwsRmY2AIJHk39NBft/N5fimBgwEDA4vFxxxKB9RZAFLG3K9yo/ifqmqlx3gGFnwaLyTDlR6g1hXZwW3SfGzf4liAxVbiAuSS7WymTXUqq3UHqfwiqxxa23LtfHussJhEHyaI3lFb3zk8jm5i2lrc9TQWf4PPz2N/BF75KguOHnVvYR+969uCG1nwGOaFIWkGIUByvOMJchzfTL3rH1ra50Pjxw86t7CP3vQXD4Pf0fF+2X9ApO7Z+k4j28v7jU1+COKfBYHHPFC00iyLliUgFjkAAuxAA8T0F9Dyqib8boYvdyQyYhFKysW7SO5jDucxS5FwQSQL8xy6gA5OFW70OGweHxesk8kCDtHOYottIk6Ii6iw59b1eZJBELsQBcC5NtSbAfxJArMO5O++I3QfuHPAxu8LHunxZT9RvSND1B0s6tkQyb7PHjMRG0eEQh8Nh3tdz0mlAJH4F1H1vCiLtRRRQLjjx5tT8wn6XpBwtkZSeQIJ/ga1Fv1uwN7cKcOXMbBg6Na4DC9rjqupBtY1mnbuxZtgTNBiEKOv8A/LDoyn6ynx/gbEEUWNY4PFpjkWSJ1dHF1ZTcEHqDWYOInnPGe2PuFSPDbejHbHnGHwiduJiQIGJyhiPLBHkW5seRAN9bETnEHhnicIpxiSNinYZ8SMoDBjqzIoGsf3eagdRyDt+D7jo4ZMVEzqJJBGUUnVgmfNbxtmGnprp+EPywXrm/26TsExhZXRirKQVZTYgjkQRqD6aZeCGL4tLhopBk+KlxNibDKwYJYAcu17uoHd1DaXC0EDwq2RNtPaMDxoSkLh5X+qo1tc+J6Dn/AABItPwhfn8H7OX9SU3dgbEh3fhWDDoFRf5serMerHxpR8bcLiNrSdsmGlGHwgMbykWzF8rFlXmY1soL8rk9ATQePwfvpWJ9iv669fhC/P4P2cv6kpe7sbxT7sTieBrHkynyXXqrD3EairVxO2tNvbHhscuEliwqqUEjEG7MVvy5JcZVc2zG/I2FBJ/B9+lYn2K/rpqb77tDezCnDGQxgurZgubyTe1ris7bmb1S7oYjtowGUjLIh5Mt78/qkcwf53FObG79TbMwcmMxEaQ9swXBQPftLEeXNYmw+uVUd0aXJIoKdg+FkT7QXDLiGmjiAfFHIFCg6pECGJzvqTysuvMivfjlsTDbIjwpw+HhhLM4bso1S9gtr5QL/wAa/WxOKeF3dj7KOCecli807ZUaaRvKky3J16A2sAB0qP4rb2Yfe/D4RsOWLCRw0TD5RSwWwyi978gVuCbjmCKDl4E+dD+Wk/XHXnxx86n2Efverfwh3DxGw5DjcQOzLRMiQ/XsxU3Y3sp7osvPXW3Kllv9tmXbuOlkmiMLr8mIz5SKt7BvFtSbjTXTSxoGb8Hv5jF+1X9FL3it53xn4k/Zjq1cBNrPDNNhRCXRx2jSDlGQLDNfSzchbW45EXK1Xit53xn4k/ZjoGtwI82n27+5aqXwg/pOF9k/6hVt4EebT7d/ctUnjhjl2riEaEM8eHvDLIFPZrKxzdnm5FgBqOhIHO4oOv4Pf0jF+yj/AFNTwrLu4e9z7n4jtVXPG4Cyp1Kg3BU9GFzbobkHoQ69qby47ZmzZsa+F+UJvFCASYYyNHm1uSNWYLyuAbAFgKzZB5K+oe6tUbo+acJ+Si/ZWssouUAeArSPC/acm19lRhoWTs4+xRukqouUOvXpY9Lg2NCs1x+QPw/2rXe7/wBFw/sU/SKyS2HbDXjdSrr3WVhYgjQgg6g07uH+/OK25AmHWJEOHy9vin+aWFfEXHyjAFbXA5tccgKW/E7ztjPaL+2lN/gZ5rHtpPeKTnECb49j5sQquIp2zwuyFRIgVUzLcaqSpsfAjxqf4acRv+FB8XnXNhixbMo78ZPM2+svW3Ma2vyoIXif52xntF/bSm5wL82f60n9qS2+mNbaOPxEzxNC0jhuzfylBRcubwYrlJHQkjpTp4F+bP8AWk/tQVj4Q/zuB/BN74q4/g//AEzEew/71r04/Y1MXiMOiNmaBXE1gSIzKUMaseQZgjELe9hfqKpO5e9Um6GI7eNVdSuWRG0zLcHRvqkW0OvqoNJ72fQcX+Xl/Q1ZKm8g/hPurReI23jNt4SZxhWCYxexwkJXvgOrXmmcErGlje3gotqaQu3NizbDlaDERlHHQ8mH2lPJlPiPVoQRQjUO8/m/E/lpP2zWTZvIP4T7qbGxOKhxeDnwmO8toJEjnA8olCArgcidBmGh6gczCbhcNJt6gss2aHCn6315B9wHkPvnTwB6BoqLyR6hWbuMPnfE+qP9pK0hKxhQkKWKg2UWubDkLkC55akCsqb37Wl23jJ5po+ykZrNHY3TKAoU31uABc9TfQcqEN/4P30HEfmj+1FSz4q+d8Z+NP2Y6u3ADakimfCiEtFm7UyjkjEKuVr88wUEW10PTUU/i5hXw21sSzqVEhRkJGjKI0UkHrYgigaHAfza35h/0pTGrPvCvfWfY+bBRYf4wZSWhVTYrIQPKP8Ay7C5PNbHnfR87NSWOJBOyvKFGdkXKpbrYEmwojpoopHcUOJU0sz4TByGOOMlZJUNndhowVuaqDpcWJI525gr8X84/wCNveaaW4vm7A/9XT9NKgm9Xhxfdsfn/wDbNFaOrGsHkr6hVo3U34xe7DqY5WeK/ehkYlCPAXvkPpX0XBGlfncrcrEb2PliGSJdHmYd1fQPtv8AdHouRcUDZ4T+Y39c/vNZ+b5v/L/atOvsxdzdnfFcLFLOz3jRRqWeS92drZY05ktoANOZAOd9u7An3dkMGJjKMBp1VxyzKeTD+o5EA6UI1I30L/Q/7KyMPm/8v9qbm53FYrC2Fx2o7MrHOB92wWQD+WcD1jm1Vvh/w3n3rCu94cNYXkI7z+IjB5/jOg6ZrEUDl3k3VG+GAw8BlMWXs5MwXNyQi1rj7X9KXuyeF0Um0RAJmnhgAbEkoFGY6pCCGN2I7zeC26toxd+t5U3NwihWXtWAjgD3IuABnawJKILMbDXQcyKoWxeKuD3djEEOGxEq5i0kzlFeV2N3kIudWOupFhYaWojj467Hw+yHwYw8EMOYTZuyjVM1jFa+UC9rm1/E1z8A/OMv5Vv3I68+LO80G94wD4Ysx+WVoyvyisxispUXuTrbLcGxsTarfwf3ExG77ti8TZGkjKLDzYAsrXY3sD3R3Rfnqb6Ari+EN5GD/FL7kqt8CPObflpP1x1O/CAxaTnDxKczxZmlABOQPlCZiNFzEGwPOlxulvHJuriRiIlVjlKsrcmUkEi41U90WPS3Ii4Iatoqnbu7Xxu9KnExhMLh2C9isseeR+eaQ5ZFCqSQF53AzaAiiiLe6CQEEAgixB5EeFLDebgzh8exfCSnDkm5jK54/wDKLhk9QJA6AU0aKBAtwW2gGsJcIR49pIP6dl/erTuzwYhwbB8ZL25GojUZY/8AMblnHo7oPUGmrRQfmNBEAqgAAWAAsAByAHQVWt+ty4d74sr9yZQeylA1U+B+0h6r/Kx1qz0UFa3F3Pi3Qg7NO9K9jLLbVyOg8EFzZfWdSSSl+Nc6y7VksR3Io1b0Gxa38mWnvvHisVh47YOBZZWuAzuFjj+8+uZh91Qb+jnVM3V4WLhZji9oS/GsQWz2t8mGJvmNxdyDyuAo07ugoru4NbAfYeAzSArJO5lKnmqkBUB8DZc1uma3SrrjMImORo5UV0cWZWFwR4EGvaiiFjgeDmGwuN7YuXwy95YGF+9fkzHyoxzsdToCSL5mdRRQFFFFAVCb2brwb1Q9lOvLVHHlofFT7xyPWpuigp3DzcOPc5GYsJcQ+jS2tZb6Kouco5E66n0AWuNFFAt96eEmH21iVnicwKzXnRQLN4snRHJ56Ea3te+a+7J2ZFseJIYEEcaCyqP6k9SSdSTqTcmuuigK+MM2h5V9ooFrjOD2FnxqzKSuG1Z8OBoW6BTfuxnW69LWFge6w5cHHNGYmRDEVylCoy5bWy5eVraWr3ooFxsfhHhtm404gsXhWzRQtrla/wBZj5arplvr43tczWO3Hi27imxOOPbhe7BDciONOpIv33Y3JJ08kW0FW2igoe8fCnA7UjIhjGGlt3Xjvlv95L5SPHkfSK6NxeHWH3UAkPy2JtrKw0XxEY+qPTqx11toLpRQFU3iDuBFveocERYlRZZbXBH2XH1l8DzB5aXBuVFBDbp7tQ7rYdYIR6Xc+U7dWb+w6CwFZ44mzDE7WxhXUdoq6a6qiIRp1zKRbxrQW9c+NCdngYUMjgjtpHAji9NtXZvABbePga5uPwvh3ecYid/jGJBuGI7qMdSwBuWfXy2N+oAoJjhnsFt3dnwxSC0pvJIPBnN8vrUZVPpFWDF7PixkbxSRq0b3zqQLNfnceN9b+NdNFAu92eFGH2HjGxJcyopvh42HzZ8WP1yv1T05m5AIYlFFAt9p8IcLjMas6nJASWlw6iwZugUjyFOtwP4WvoxYolgUKoCqoAAAsABoAAOQHhX7ooKRxA4dRb22kRhDiBYdpluGXwdbjNYcje45cqsO727sG7+GXDRIOzA72axLkjvM+liT/K1gAAAKlqKCI3k2HhttYdosSi9kovc2Xs7Dylb6lhfXwuDpelfwv4ex4iY42QtJhkc/FA65TKAe7My9F+zyzeVYCwr7xB4gxbRxHxONHngjN5UiP0h1PzZIuRCpHeIBLHQWGpiJuMmPgfKMPhYwtvk2jkuo6D5wW0+6PVRXXxj3Hmjnl2hEM8LgNKB5UZVQpa3VLKCSORvfTUdHADbTiSfBEXQqZ1P2SCqMPUQUI/C3jU3sfib/AMU4eSCPCv8AHWQqsY70ZzC2cvYBEW92zW6AZiasPDrciPcyEi4kncDtZOmnJV8FFz6Sbk9AAsUuyoJklRoYysxvKuUWckAXbTvGwGp8BVA2bwfw2Cxvbly+HXvJA4vZ78mYnvIOYBFzpcmxuy6KIKiN5t28PvPF2WITMOasNHQ+Kt0P9DyII0qXooFjupweg2VMZcTIMSFb5JCtlt0Li5zN6PJ9B0szQLV9ooCqTv8A8Ood7rSKwhxAsO0C3DL4MtxmsORvccuWlXaigjN3dhQ7uQLh4Fsi8yfKZurMerH/AMAWAArx3q3Zg3pgMM6+lHHlI32lP9uR5Gpmigp/D3cOPc5GOYSzvo8uW3dvoqi5yryJ1Nz6AALhRRQc202kWGUxDNIEbsxcC7WOUXOgubamqLuPwsw2xEV8Uq4nE2uxcZkU+CqdCR9the+oy3tTDooMfYvSR/xN7zTN3Ow6YvZeDjkVXRtrKGVgCCChuCDoRSxxhs7/AIm95pnboynZ+HwOEmjeKZtoRTorrbPGykZl9RsCDYi401oqyz8GcLLi+1EjLhSLmAXvm8A97hD4cxrYjSzIwWETAIscSKiKLKqiwA9AFe9FEFRm8OwIN44jDiIw68weTKftK3NT6vUbjSpOigV27fBuDZ87SYmT4xGrfJRlbAjxk17x6ZRZTa5GuUNBVCAACwHICvtFBUMRuJFtnFSYrHn4wb5YYtRFFGOQy377HVmLaXOg0FR+83CfBbUjPxeMYaYDusl8l/BkvlI9IsfT0q/0UFP3G4fYfdIBx8riCLNMw5eIQfUH9T1Jq4UUUHK+zYZBKDFGRN87dB8ppl7+ne7oA16UvU4OYWPGibMThR3vi7a96+gzE3MfXKddLXINqZlFB8Ay6CivtFAUUUUBRRRQFFFFAUUUUBRRRQFFFFAUUUUBRRRQFFFFAUUUUBRRRQFFFFAUUUUBRRRQFFFFAUUUUBRRRQFFFFAUUUUBXhjsKuOjeNiwV1KnKxU2OhswIIPpFFFB47J2RBsZBHh4kiQdEUD+J6k+k61Gb4bo4fe2LJMtnHzcqgZ0PoPUHqp0PrsQUUHTuzu1h92Iuyw6ZRzZjq7nxZup/oOQAFS9FFAUUUUBRRRQFFFFAUUUUBRRRQFFFFAUUUUCl4bcNQjjG4wBiWLwRaEAE3WR+hbkQvIczrorP2hsyLaJjMqBjE4kjJ5qynQg8x4HxGlfKKDsooooCiiigKKKKAooooCiiigKKKKAooooP//Z"/>
          <p:cNvSpPr>
            <a:spLocks noChangeAspect="1" noChangeArrowheads="1"/>
          </p:cNvSpPr>
          <p:nvPr/>
        </p:nvSpPr>
        <p:spPr bwMode="auto">
          <a:xfrm>
            <a:off x="0" y="-153988"/>
            <a:ext cx="304800" cy="304801"/>
          </a:xfrm>
          <a:prstGeom prst="rect">
            <a:avLst/>
          </a:prstGeom>
          <a:noFill/>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0">
              <a:solidFill>
                <a:prstClr val="black"/>
              </a:solidFill>
              <a:latin typeface="Calibri"/>
            </a:endParaRPr>
          </a:p>
        </p:txBody>
      </p:sp>
      <p:sp>
        <p:nvSpPr>
          <p:cNvPr id="1031" name="AutoShape 7" descr="data:image/jpeg;base64,/9j/4AAQSkZJRgABAQAAAQABAAD/2wCEAAkGBxQHEhUTExMVFhUXGB8bGBgYGB0gHRwfHh4iIB8eIR8dHCggHR8mIRwYIjEhJSkrLy4uHx8zODMtNyotLi0BCgoKDA0OFA8QFCwZFBkrLCwrLDc3LDcsNyssKyw3LDc3KysrKywrKzcrNysrKysrKysrKyssLCsrKysrKysrK//AABEIAFcCRQMBIgACEQEDEQH/xAAcAAACAwEBAQEAAAAAAAAAAAAABwUGCAQDAQL/xABJEAACAQIDBQMGDAQEBQQDAAABAgMAEQQSIQUGBzFBEyJRMjVhcXOxCBQjMzRCUmJydLKzgZGhwRWCg8MWU3XC0TZE4fAkQ5L/xAAVAQEBAAAAAAAAAAAAAAAAAAAAAf/EABURAQEAAAAAAAAAAAAAAAAAAAAB/9oADAMBAAIRAxEAPwB40V+XcRgkkAAXJPIDxqi7V4ubOwDFVeScjmYUuv8ABmKq3rUkUF8oqpbvcRsBt9giTZJDySUZCfQCe6x9AJNW2gKK/E0ogUsxAVQSSeQA1JPor8YLFpj40ljbMkih0bXVWFwdddQRQe1FQuzN5Ydq4qfCxHM2HC9ow8kMxYZAepGU38DpzBtNUBRRRQFFFFAUUUUFU3/33i3OiFx2k737OK9r25sx6KNPSToOpEFw2SXfBDj8dIZflSIYRpDHkI72TkzZr2LZiLAg35LjjP2n+LTdpe2SPsvwZeno7Ttf61L8Gd9f8JkGBm+amf5NvsSNYZT91yAB4MfvaFPiivxNKsClmIVVBJJNgANSSTyA8aid2t6MNvOjvhpM4RirAizDU2NjrlYC4PX1ggETNFFQe297cJsKaGCeYI8x7o6KOjOeSKT3QT19AJATlFFFAUUUUBRRRQFFFFAUUUUBRULsDeWHeCTELAcywOELjyWYi5y+IHLN1N7aWJmqAoorh21taLYkLzzuEjQXJ9wA6knQAczQd1FR2wNtw7wQrPh3DI381PVWHRh1FSNAUUUUBRRRQFFFFAUUUUBRRXGNqRNiDhg4Mwj7QqOi3ABPhcnT1Gg7KKKKAooooCiiigKKKKAooooCiiigKKgtl734TauJlwsUwaaLmOjW8rKeTZTobcqnaAoryxWITCI0kjBEQFmZjYADUkk8gKjN2d5sNvRGZMNJmCtlYEEMp6XU6gEajxH8aCYooooCiiigKKKKAooooCiiuJ9qxJiFw2cds0ZkCDnkUgFj4C7AC/PW3I0HbRRRQJTjpvWzyDZ8TWQANPY+UW1SM+i1mI65l8NVo+wcWiFzhMUEAuXMEoUDxLFbAemnfsrZ8GxZ9obXxwyt8YdYi6m6olkUoCLl3tYEcxa3M3j93cTPxRxDSzgx7Nhay4ccpn5gSEeWF0Yr5OqjWxNFI4ESDoRVn2Fv9tDYQCxYlig5JKA6j1Zu8B6AQKZfEzefZAzRvh48ZiALdzu5PQ0y6rb7KknxAqvYbh5hcbsh9o550kGHllEaspjumcqO8hcjugeVf00EHjt8Np78lMF2g+WOXJEmUN6WNy2VRckXtYG4NMPirvU+6OHhwOGurvFbtfsRrZe798+PQctbWtO4+6uF2BCjwQhZJI1LyElnNwCRdiSFv9UWHopZ/CB+lYb2LfroPb4PPz2N/BF75KdtI/gDOuGkx7uwVFiiLMxsAAZCSSeQFTGG4zxPjSjR2wZ7qy2OcH/mMv2D4WzAC55kAhsUV4x4uOTIQ6ESC6WYd4WvdftC2ule1AUVQ9/uJcG7GaKK02K+wD3Y/TIR165BqfQDeprcPehd7MIkwsJB3ZUH1XHP+B0YegjregsVFFFAreP2z0lwkM9h2iTBAeuV1a4/mqH+HppI4KTsZI2BsVdWB8LMDf8ApT548ebU/MJ+l6QcC5mUHkWAP86KanFreXE7agBgjddnF8pmHKZgdPSIr6KeTEeq653f25Nu7Os+HbK66EHyWHVWHVT/AOCLEA1q3EYGPExGF41MRXKUIGXLa1rcrWrK+9uzk2RjcRBHfJHKVW5ubcwL9bXtehDxwnEuPbGGT4pGZMdJdVwt/IYDV3bQCIc8+l+WhuAhduzT4nEStis3blj2ucWIPhbkABYADS1raU1Pg8oCca1hcCEXtrY9pcX8NB/KvP4QeCjjfCShAJHEiuw5sFyZQfG2Zreug+cIuILo8eAxJZ1buwScyp6I3iumh6cuVrOqstcPPOeD9sv961LQooqK3i3hw+7cXa4iQIvJRzZz4KvNj7uZsKWGzeNmfFHt4MmFbRStzIn3m6Nfqq6jpm6kOSiuXD7ShxMSTJKhje2RwwytmNgAfEk2t46V1UBRUTvLvJh92Yu1xMgUclUas58FXmT/AEHMkClbheN7CdzJhf8A8c+QEb5VfS1+61/AZbeLUDopRca99ZMCf8PgumdA0sg5lWuAi+F7HMfDQczU1u3xIfe7ErBhMKyovemlmI7iA8gqEjM3IXbTU2IBpdccfOp9hH73oq3fB60gxftV/RTapO8DMfHsvB42aZwkaSKWY8gMn9T0AGpNhXbu/wAZIsbi3jxCCHDs1oZDzXp8rrYA87jRb2Nx3qBq0leO+z8bI6TE58EoGUID8m50LSDqW5B+Q8mwJu7mE6lguZcxGYC4uRprbw1GvpFLPfzinHsjEDDQxJiFUkYrN5JBFjGvQtrqTcC2XnfKRVOB+zsZJiTNC5jwq6TXF1kNtEA+0L3zfVH4rF91Wt3dv7PjwmHOGeOOB2EUSciHP/6yvPPc3PrvexvXdvTvFDuxh2nnbQaKo8p26Ko6k/yABJ0BoJeiltw/4ppvDIYMUqQzMx7Ig9xwTolzyccvvdLHSrXvlvTDunhzNKbsdI4we87eA8AOZboP4AhPUUveHXEtN5iIMQFixOuUDyJB925uGA5qT6RfUC+Q4pJy6o6sUOVwCCVNgbG3I2INj4ig9qKKqe++/uG3SXKx7Sci6wqdfQWOuRfSdT0BoLZRSs3G4uJtR+xxwSF2b5ORbiM3OitckqegJNj6Da7MkxkcTBGkQOVLhSwByrbM1udhcXPS4oKtxJ32Xc+AZVzYiW4iUjui1szt6FzLpzJIGguQv+BmKfHbQxUsrl5HhzMzcyS6/wD23ICwGlV/invlFvfNF2KEJB2ihyR8oGK2YDoO5fXoRyrj4d73LudPJK0RlDx5LBgtu8DfUHworTlFQW5m8Dbz4cYkwNCjE5AzAllH1tALAm9vG1+VqmppVgUszBVUXLE2AA5kk6AUR+6KUW9HGdcNMqYKNZo1b5SR7gOPCO2o/GQfQpGtMHdPevD71xdpA2o8uNtHQ+DDw52YaHoaCcoryxGJTCo0jsqogJZibAAcyT0ApVYbjRG+NZWjtgj3Vksc4P8AzGX7B+zbMAAeZKgG1RXHPtWHDwHEtKggCZ+0vdcvMEEc79Lc6WWxuM0eJxjpPGI8KxtFJrmT0yC9rNzuPI63F2ANmiuf49HnRO0TO6lkXMLsotdgOoFxqPEV0UBS74m7Wx2Ijmw+AgltGoOImAINmF8kPV2tqzLew0HeOjEooMeYWdsKyvGxRkIKMpsVI5EEcqdmA3ok3hwOAnnKq6bRjR2BsGCqxLEcl0Oo5aE6cglcX84/4295phbmYeTGYPBq4jOG/wATQFCMxkYjrfRUUC1tcxY3sB3ipTjHtPGbVgjkSNl2cW8rXM5v3XkXmsZOqA8zYmxKClrsDbk+70yz4d8rjQ9VYdVYfWU//IIIBrWM8K4hWR1DKwIZWFwQdCCDoQfCsdQm6j1ChGrdy9413qwiYlUKZrqyk3symxseovyOmnQVOVQOB3mpPay/rNX2RxGCSQABck6AAdTRH6opS73cZEwcgjwKJMFbvyvcIwB1VLam/wBvl4BudXnc/fDD72x54Ws6gdpE3lofSOq+DDQ+u4AWGii96ht6N6MNutF2mIktfyEGrufBV6+vQDqRQTNFJfA8b2EzmbCjsCe4I2+UUfezEK9+emW3p51aN1uIj734kRYXClIkGaeWYi6rrZVVCRmY8iW5BjY2oJjiBvgm5+Hzlc8r3WJOhI5lj0VbgnqdAOdK3g3tCTau2ZZpnLyPh5CzH8cX8gBoAOQtXHxa30h3pkSKBSUgdwJLi0lwouo8LqbHqLGoLcDedd0cUcQ0ZkBiaPKGA8plN7kfd/rRWo6Kru5G8zb2QHEfF2hjzZULMCXtoxFgLAHS/Ug+GpRCa4zb0HbGMbDq3yOGJWw5NJ9dj6V1QeFm8aa27W6kb7KwuFkzqpRXlEbsmdmGZ1YqQSpLEEX5WrNu0JjjGkc+VIzMfWxJP9TWttiTDE4aB18lokYeoqCKKydtKMQzSqosqyuqgdAGIA/kKeuxv/S7/ksR7pKRu1/pE/tpP1mnlsb/ANLv+SxHukoVfNi/R4fZJ+kUmfhA/SsN7Fv105djsEw0JJsBElyfwikxx9cS4nCspBBgJBBuCC2hB6iiInhRuyN6mxUMk0kcORC6x2Bdrv2dyQdEOZsvInLflVb3s3ek3XxL4aRlYqAysvJlN7G31TobjoepFiWH8Hn57G/gi98lQXHDzq3sI/e9FWngFg1xKTTOCzwt2cRYkiNWGZggJsuYm5I51w8ROKsk7SYXBZo1UlHm5OxBIIT7AuPK8rwy8zK/B7+j4v2y/oFJ3bP0nEe3l/cags+9m6nxPAYHaEY7k0MYn9EhXRz+PkT9q3Vq5+G+9h3TxYdj8hJZJx6Oj+tCSfUWHMimxgMfhcLsHCRYu7rNhkRYUGaWQlRYRqNS17EHobG4qD3C4RCO0+0Bm6rh9LegykaMfuDu+Ja9gDeRxIAQQQRcEciPGuba+0U2RBLPIbJEhdrc7KL6emulEEYAAAAFgByAqI3x2O238FPhkYK0i2DNew1B1tr0ojPm+G/+K3sBSXIkOfMsSLyIuBdz3mNiddAfAVWcN5afiHvpqcT9wsHutgEkgR+17VULtIxLAqxN1vkBJA5KKVeG8tPxD30VsKstcRPOeM9sfcK1LWWuInnPGe2PuFCGF8Hj/wB9/o/7tffhD8sF65v9uvnweP8A33+j/u19+EPywXrm/wBugXnDzzng/bL/AHp48SN/BuaiKsfaTyhjGDogC2uzHmbXHdHPxHOkdw8854P2y/3q7/CF+fwfs5f1JQeHDRf+PMVjBtAmfPCvlaZO/p2dvm7dMtvTe5vVuIW5zbmzrH2gkjkBaNuTWUgEMOVxcajQ+A5Va/g/fSsT7Ff116/CF+fwfs5f1JQcHBDAJtXEus2Z44AJo4yx7MSk5e0yeSWA5Hpz5gWbHEPeN91sE+IjRXfMqqGvlBY2ubakDwuL+IpY/B9+lYn2K/rq58cvNbe1j/VQKfdPHybx7Ywz4tu2MkhVg4BXKUfuhfJC/dAtTH3q3A2VsKMz/F5GdmCQ4dZnAklbyI171xc87HQAnpSe3W2qNhYyDEspcRNmKg2J7pHM+up/e3iJiNt4tMRCTAIVIhXusVLCzsbgjM3K/QAW63B4bi7sruxh8lk7WQ55igsuY/VUdEUd1R4C/Mmk1xx86n2Efvep/hDvdjdt48xYjEtLH2DtlKoNQyAHuqDyY1AccfOp9hH73oPfhhueN78NikknkSNXGREtbtMukjfbsNAunNutiKRt7ZL7CxEuGlyl4msSpuDcBgR6wQf403/g9/MYv2q/ope8VvO+M/En7MdBfeFWxW2ps2R45jFiHfsO3N3dIFy/JxEn5PQta2gJvbQWofErdBdz8SqRuXilUvHm8pbGxUnkbaWP8+Vy1eBHm0+3f3LVS+EH9Jwvsn/UKDz4A4RJ8XiHZAXjiXISNVzFgxHgSABfw9Zq6b5cOpN6zLLLij2oNsKoFoo0+yy6ks58pxrothYZaqPwe/pGL9lH+pqeFBjdWzgHx1px4zh/NvTs2DGPiWkxfYI6Bz3OzyAiPXUOR3i/Vib6WITUHkr6h7q1Ruj5pwn5KL9laDLSSFbMpIIsykaEEagg8wRzvWrNzdmx7MwcIjW2dBI7E3Z3cAs7MdWYk8zWT4/IH4f7Vrvd/wCi4f2KfpFCltxN4nvsuSTB4RcsqaSTMB3SQDZB1NiO8dB4HmOPcjc6HfbZOaYsMR20pXEeU9yR5RJu6nqCfUQdaonE7ztjPaL+2lN/gZ5rHtpPeKBEbd2U+xMRLhpCpeJsrFeR0BBFx1BFOvgns6PF4F5pV7SR2aFmkJf5JbBYxmvZNT3Rp/SlbxP87Yz2i/tpTc4F+bP9aT+1BT+POz4tnyYMQxRxhlmzZEVb2Mdr5QL2uf5muTgZgYsfi51ljSQCG4DqGAOca2INSnwh/ncD+Cb3xVx/B/8ApmI9h/3rQOvG4hNkwPJlskMZbKoHkot7KNByFgNKzXv7v7id7swY9nANVhU6aci5+u3XwGlhfU6K3s+g4v8ALy/oaslTeQfwn3UDr4j8MY3ifGYPLGyoXli5IwAuzJ9huZtyPoNyVBgNqTbGft8PI0cig2ZfcQdCPQbjlWpt5/N+J/LSftmsmzeQfwn3UGk8Tw/TGQRYXt5BhAGeVQT2s0zG/aSSEm/eJfLa2a3QABD72bCO7WLlwrOH7MizAWuGUMLjobEX9Nasi8keoVm7jD53xPqj/aShE9wy3VbfDATRTYiRcPHKwjjXpKVRs5voVFwQnK7OeZvS+2/sl9g4mXDSFS8TWJXkbgMCL+IYG3TlTn+D99BxH5o/tRUs+KvnfGfjT9mOgZvAjAIcI+IIzS5zEHYklY1AIRb+St2JsLXJ9VM+lzwH82t+Yf8ASlMaiCs68QeIuKx+KljhneCCN2RBGxQtlNizOpDG5BIFwLW0vc1oqqzuzuThtgGVgiSSSyu5kZBcBmJVBe9goIGnM3NtbAMvk5taa+4nm7A/9XT9NK3F6SP+JveaaW4nm7A/9XT9NFp31jWDyV9QrZVY1g8lfUKEaG4LzDDbHDm9leZjbnYMTSo3+4hYje4MusWGsSsSnyvAyH6x65fJHpIvTQ4T+Y39c/vNZ+b5v/L/AGoHhvtwvj2jAMVg8sUwjDSR8kk7tyR9h/6E87ElqTez9pS7LdZ4JGjkUXVl5+rwIPUHQ9a1a30L/Q/7KyMPm/8AL/ahGiNu7VPD7ZSSwL2kszrmeViS0kilmkfqx7tradOQFK7cXEvvHtnDti27cyGRX7QAgjsZO7ltlC/dAAHhTA4yeZ8L7WL9p6U25+2Ru7jYcUyFxEWJUEAnNGyczp9a/wDCgbe9O4GzNhJ2q4eSSV3CQYftntJI3kr5V8o5nWwUGrnubuvHu3hexsrO92mYKAHZuYAtYIB3VXooHppE70cQcTtjGjFQsYOzUpCtlYoGAznvAjM1tSByAHje5cHN68bt3GyR4nEvKgw7MFKoLMHjAPdUHkT/ADoPHjxsyHZ6YTsYY47tJfIirewS17AXqv8ABTBx47aLJLGki/F3OV1DC4ePWxFr6nX0mrX8IbyMH+KX3JVb4Eec2/LSfrjoH/BCuHUIihVUWCqAAB4ADQCivSiiMj7ewR2bip4SLdnK629AY2P8RY/xp08HN8osRg/i08ipJhlNi5ABiHJrnTuXynwAU9ag+OG6LRyf4hEt0YAYgD6pGiyeoiyk9LL4khSKcpB6ggjS+o5c6Kt+x9x8XvdPK8KBYGlcieS4QguTdesmnLLp4kU5dqbGG72wsThg5fssHMMxFr9xyTa5tqeVzSz2VxmxuDQJLFDNYWDWKE+vLdf5KK5N4+LGM23E8ASGKORSjhQWYqwsRmY2AIJHk39NBft/N5fimBgwEDA4vFxxxKB9RZAFLG3K9yo/ifqmqlx3gGFnwaLyTDlR6g1hXZwW3SfGzf4liAxVbiAuSS7WymTXUqq3UHqfwiqxxa23LtfHussJhEHyaI3lFb3zk8jm5i2lrc9TQWf4PPz2N/BF75KguOHnVvYR+969uCG1nwGOaFIWkGIUByvOMJchzfTL3rH1ra50Pjxw86t7CP3vQXD4Pf0fF+2X9ApO7Z+k4j28v7jU1+COKfBYHHPFC00iyLliUgFjkAAuxAA8T0F9Dyqib8boYvdyQyYhFKysW7SO5jDucxS5FwQSQL8xy6gA5OFW70OGweHxesk8kCDtHOYottIk6Ii6iw59b1eZJBELsQBcC5NtSbAfxJArMO5O++I3QfuHPAxu8LHunxZT9RvSND1B0s6tkQyb7PHjMRG0eEQh8Nh3tdz0mlAJH4F1H1vCiLtRRRQLjjx5tT8wn6XpBwtkZSeQIJ/ga1Fv1uwN7cKcOXMbBg6Na4DC9rjqupBtY1mnbuxZtgTNBiEKOv8A/LDoyn6ynx/gbEEUWNY4PFpjkWSJ1dHF1ZTcEHqDWYOInnPGe2PuFSPDbejHbHnGHwiduJiQIGJyhiPLBHkW5seRAN9bETnEHhnicIpxiSNinYZ8SMoDBjqzIoGsf3eagdRyDt+D7jo4ZMVEzqJJBGUUnVgmfNbxtmGnprp+EPywXrm/26TsExhZXRirKQVZTYgjkQRqD6aZeCGL4tLhopBk+KlxNibDKwYJYAcu17uoHd1DaXC0EDwq2RNtPaMDxoSkLh5X+qo1tc+J6Dn/AABItPwhfn8H7OX9SU3dgbEh3fhWDDoFRf5serMerHxpR8bcLiNrSdsmGlGHwgMbykWzF8rFlXmY1soL8rk9ATQePwfvpWJ9iv669fhC/P4P2cv6kpe7sbxT7sTieBrHkynyXXqrD3EairVxO2tNvbHhscuEliwqqUEjEG7MVvy5JcZVc2zG/I2FBJ/B9+lYn2K/rpqb77tDezCnDGQxgurZgubyTe1ris7bmb1S7oYjtowGUjLIh5Mt78/qkcwf53FObG79TbMwcmMxEaQ9swXBQPftLEeXNYmw+uVUd0aXJIoKdg+FkT7QXDLiGmjiAfFHIFCg6pECGJzvqTysuvMivfjlsTDbIjwpw+HhhLM4bso1S9gtr5QL/wAa/WxOKeF3dj7KOCecli807ZUaaRvKky3J16A2sAB0qP4rb2Yfe/D4RsOWLCRw0TD5RSwWwyi978gVuCbjmCKDl4E+dD+Wk/XHXnxx86n2Efverfwh3DxGw5DjcQOzLRMiQ/XsxU3Y3sp7osvPXW3Kllv9tmXbuOlkmiMLr8mIz5SKt7BvFtSbjTXTSxoGb8Hv5jF+1X9FL3it53xn4k/Zjq1cBNrPDNNhRCXRx2jSDlGQLDNfSzchbW45EXK1Xit53xn4k/ZjoGtwI82n27+5aqXwg/pOF9k/6hVt4EebT7d/ctUnjhjl2riEaEM8eHvDLIFPZrKxzdnm5FgBqOhIHO4oOv4Pf0jF+yj/AFNTwrLu4e9z7n4jtVXPG4Cyp1Kg3BU9GFzbobkHoQ69qby47ZmzZsa+F+UJvFCASYYyNHm1uSNWYLyuAbAFgKzZB5K+oe6tUbo+acJ+Si/ZWssouUAeArSPC/acm19lRhoWTs4+xRukqouUOvXpY9Lg2NCs1x+QPw/2rXe7/wBFw/sU/SKyS2HbDXjdSrr3WVhYgjQgg6g07uH+/OK25AmHWJEOHy9vin+aWFfEXHyjAFbXA5tccgKW/E7ztjPaL+2lN/gZ5rHtpPeKTnECb49j5sQquIp2zwuyFRIgVUzLcaqSpsfAjxqf4acRv+FB8XnXNhixbMo78ZPM2+svW3Ma2vyoIXif52xntF/bSm5wL82f60n9qS2+mNbaOPxEzxNC0jhuzfylBRcubwYrlJHQkjpTp4F+bP8AWk/tQVj4Q/zuB/BN74q4/g//AEzEew/71r04/Y1MXiMOiNmaBXE1gSIzKUMaseQZgjELe9hfqKpO5e9Um6GI7eNVdSuWRG0zLcHRvqkW0OvqoNJ72fQcX+Xl/Q1ZKm8g/hPurReI23jNt4SZxhWCYxexwkJXvgOrXmmcErGlje3gotqaQu3NizbDlaDERlHHQ8mH2lPJlPiPVoQRQjUO8/m/E/lpP2zWTZvIP4T7qbGxOKhxeDnwmO8toJEjnA8olCArgcidBmGh6gczCbhcNJt6gss2aHCn6315B9wHkPvnTwB6BoqLyR6hWbuMPnfE+qP9pK0hKxhQkKWKg2UWubDkLkC55akCsqb37Wl23jJ5po+ykZrNHY3TKAoU31uABc9TfQcqEN/4P30HEfmj+1FSz4q+d8Z+NP2Y6u3ADakimfCiEtFm7UyjkjEKuVr88wUEW10PTUU/i5hXw21sSzqVEhRkJGjKI0UkHrYgigaHAfza35h/0pTGrPvCvfWfY+bBRYf4wZSWhVTYrIQPKP8Ay7C5PNbHnfR87NSWOJBOyvKFGdkXKpbrYEmwojpoopHcUOJU0sz4TByGOOMlZJUNndhowVuaqDpcWJI525gr8X84/wCNveaaW4vm7A/9XT9NKgm9Xhxfdsfn/wDbNFaOrGsHkr6hVo3U34xe7DqY5WeK/ehkYlCPAXvkPpX0XBGlfncrcrEb2PliGSJdHmYd1fQPtv8AdHouRcUDZ4T+Y39c/vNZ+b5v/L/atOvsxdzdnfFcLFLOz3jRRqWeS92drZY05ktoANOZAOd9u7An3dkMGJjKMBp1VxyzKeTD+o5EA6UI1I30L/Q/7KyMPm/8v9qbm53FYrC2Fx2o7MrHOB92wWQD+WcD1jm1Vvh/w3n3rCu94cNYXkI7z+IjB5/jOg6ZrEUDl3k3VG+GAw8BlMWXs5MwXNyQi1rj7X9KXuyeF0Um0RAJmnhgAbEkoFGY6pCCGN2I7zeC26toxd+t5U3NwihWXtWAjgD3IuABnawJKILMbDXQcyKoWxeKuD3djEEOGxEq5i0kzlFeV2N3kIudWOupFhYaWojj467Hw+yHwYw8EMOYTZuyjVM1jFa+UC9rm1/E1z8A/OMv5Vv3I68+LO80G94wD4Ysx+WVoyvyisxispUXuTrbLcGxsTarfwf3ExG77ti8TZGkjKLDzYAsrXY3sD3R3Rfnqb6Ari+EN5GD/FL7kqt8CPObflpP1x1O/CAxaTnDxKczxZmlABOQPlCZiNFzEGwPOlxulvHJuriRiIlVjlKsrcmUkEi41U90WPS3Ii4Iatoqnbu7Xxu9KnExhMLh2C9isseeR+eaQ5ZFCqSQF53AzaAiiiLe6CQEEAgixB5EeFLDebgzh8exfCSnDkm5jK54/wDKLhk9QJA6AU0aKBAtwW2gGsJcIR49pIP6dl/erTuzwYhwbB8ZL25GojUZY/8AMblnHo7oPUGmrRQfmNBEAqgAAWAAsAByAHQVWt+ty4d74sr9yZQeylA1U+B+0h6r/Kx1qz0UFa3F3Pi3Qg7NO9K9jLLbVyOg8EFzZfWdSSSl+Nc6y7VksR3Io1b0Gxa38mWnvvHisVh47YOBZZWuAzuFjj+8+uZh91Qb+jnVM3V4WLhZji9oS/GsQWz2t8mGJvmNxdyDyuAo07ugoru4NbAfYeAzSArJO5lKnmqkBUB8DZc1uma3SrrjMImORo5UV0cWZWFwR4EGvaiiFjgeDmGwuN7YuXwy95YGF+9fkzHyoxzsdToCSL5mdRRQFFFFAVCb2brwb1Q9lOvLVHHlofFT7xyPWpuigp3DzcOPc5GYsJcQ+jS2tZb6Kouco5E66n0AWuNFFAt96eEmH21iVnicwKzXnRQLN4snRHJ56Ea3te+a+7J2ZFseJIYEEcaCyqP6k9SSdSTqTcmuuigK+MM2h5V9ooFrjOD2FnxqzKSuG1Z8OBoW6BTfuxnW69LWFge6w5cHHNGYmRDEVylCoy5bWy5eVraWr3ooFxsfhHhtm404gsXhWzRQtrla/wBZj5arplvr43tczWO3Hi27imxOOPbhe7BDciONOpIv33Y3JJ08kW0FW2igoe8fCnA7UjIhjGGlt3Xjvlv95L5SPHkfSK6NxeHWH3UAkPy2JtrKw0XxEY+qPTqx11toLpRQFU3iDuBFveocERYlRZZbXBH2XH1l8DzB5aXBuVFBDbp7tQ7rYdYIR6Xc+U7dWb+w6CwFZ44mzDE7WxhXUdoq6a6qiIRp1zKRbxrQW9c+NCdngYUMjgjtpHAji9NtXZvABbePga5uPwvh3ecYid/jGJBuGI7qMdSwBuWfXy2N+oAoJjhnsFt3dnwxSC0pvJIPBnN8vrUZVPpFWDF7PixkbxSRq0b3zqQLNfnceN9b+NdNFAu92eFGH2HjGxJcyopvh42HzZ8WP1yv1T05m5AIYlFFAt9p8IcLjMas6nJASWlw6iwZugUjyFOtwP4WvoxYolgUKoCqoAAAsABoAAOQHhX7ooKRxA4dRb22kRhDiBYdpluGXwdbjNYcje45cqsO727sG7+GXDRIOzA72axLkjvM+liT/K1gAAAKlqKCI3k2HhttYdosSi9kovc2Xs7Dylb6lhfXwuDpelfwv4ex4iY42QtJhkc/FA65TKAe7My9F+zyzeVYCwr7xB4gxbRxHxONHngjN5UiP0h1PzZIuRCpHeIBLHQWGpiJuMmPgfKMPhYwtvk2jkuo6D5wW0+6PVRXXxj3Hmjnl2hEM8LgNKB5UZVQpa3VLKCSORvfTUdHADbTiSfBEXQqZ1P2SCqMPUQUI/C3jU3sfib/AMU4eSCPCv8AHWQqsY70ZzC2cvYBEW92zW6AZiasPDrciPcyEi4kncDtZOmnJV8FFz6Sbk9AAsUuyoJklRoYysxvKuUWckAXbTvGwGp8BVA2bwfw2Cxvbly+HXvJA4vZ78mYnvIOYBFzpcmxuy6KIKiN5t28PvPF2WITMOasNHQ+Kt0P9DyII0qXooFjupweg2VMZcTIMSFb5JCtlt0Li5zN6PJ9B0szQLV9ooCqTv8A8Ood7rSKwhxAsO0C3DL4MtxmsORvccuWlXaigjN3dhQ7uQLh4Fsi8yfKZurMerH/AMAWAArx3q3Zg3pgMM6+lHHlI32lP9uR5Gpmigp/D3cOPc5GOYSzvo8uW3dvoqi5yryJ1Nz6AALhRRQc202kWGUxDNIEbsxcC7WOUXOgubamqLuPwsw2xEV8Uq4nE2uxcZkU+CqdCR9the+oy3tTDooMfYvSR/xN7zTN3Ow6YvZeDjkVXRtrKGVgCCChuCDoRSxxhs7/AIm95pnboynZ+HwOEmjeKZtoRTorrbPGykZl9RsCDYi401oqyz8GcLLi+1EjLhSLmAXvm8A97hD4cxrYjSzIwWETAIscSKiKLKqiwA9AFe9FEFRm8OwIN44jDiIw68weTKftK3NT6vUbjSpOigV27fBuDZ87SYmT4xGrfJRlbAjxk17x6ZRZTa5GuUNBVCAACwHICvtFBUMRuJFtnFSYrHn4wb5YYtRFFGOQy377HVmLaXOg0FR+83CfBbUjPxeMYaYDusl8l/BkvlI9IsfT0q/0UFP3G4fYfdIBx8riCLNMw5eIQfUH9T1Jq4UUUHK+zYZBKDFGRN87dB8ppl7+ne7oA16UvU4OYWPGibMThR3vi7a96+gzE3MfXKddLXINqZlFB8Ay6CivtFAUUUUBRRRQFFFFAUUUUBRRRQFFFFAUUUUBRRRQFFFFAUUUUBRRRQFFFFAUUUUBRRRQFFFFAUUUUBRRRQFFFFAUUUUBXhjsKuOjeNiwV1KnKxU2OhswIIPpFFFB47J2RBsZBHh4kiQdEUD+J6k+k61Gb4bo4fe2LJMtnHzcqgZ0PoPUHqp0PrsQUUHTuzu1h92Iuyw6ZRzZjq7nxZup/oOQAFS9FFAUUUUBRRRQFFFFAUUUUBRRRQFFFFAUUUUCl4bcNQjjG4wBiWLwRaEAE3WR+hbkQvIczrorP2hsyLaJjMqBjE4kjJ5qynQg8x4HxGlfKKDsooooCiiigKKKKAooooCiiigKKKKAooooP//Z"/>
          <p:cNvSpPr>
            <a:spLocks noChangeAspect="1" noChangeArrowheads="1"/>
          </p:cNvSpPr>
          <p:nvPr/>
        </p:nvSpPr>
        <p:spPr bwMode="auto">
          <a:xfrm>
            <a:off x="0" y="-153988"/>
            <a:ext cx="304800" cy="304801"/>
          </a:xfrm>
          <a:prstGeom prst="rect">
            <a:avLst/>
          </a:prstGeom>
          <a:noFill/>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0">
              <a:solidFill>
                <a:prstClr val="black"/>
              </a:solidFill>
              <a:latin typeface="Calibri"/>
            </a:endParaRPr>
          </a:p>
        </p:txBody>
      </p:sp>
      <p:pic>
        <p:nvPicPr>
          <p:cNvPr id="1032" name="Picture 8"/>
          <p:cNvPicPr>
            <a:picLocks noChangeAspect="1" noChangeArrowheads="1"/>
          </p:cNvPicPr>
          <p:nvPr/>
        </p:nvPicPr>
        <p:blipFill>
          <a:blip r:embed="rId4" cstate="print"/>
          <a:srcRect/>
          <a:stretch>
            <a:fillRect/>
          </a:stretch>
        </p:blipFill>
        <p:spPr bwMode="auto">
          <a:xfrm>
            <a:off x="304800" y="-153988"/>
            <a:ext cx="6438900" cy="1235075"/>
          </a:xfrm>
          <a:prstGeom prst="rect">
            <a:avLst/>
          </a:prstGeom>
          <a:noFill/>
          <a:ln w="9525">
            <a:noFill/>
            <a:miter lim="800000"/>
            <a:headEnd/>
            <a:tailEnd/>
          </a:ln>
          <a:effectLst/>
        </p:spPr>
      </p:pic>
      <p:sp>
        <p:nvSpPr>
          <p:cNvPr id="9" name="Rectangle 8"/>
          <p:cNvSpPr/>
          <p:nvPr/>
        </p:nvSpPr>
        <p:spPr>
          <a:xfrm>
            <a:off x="6858000" y="533400"/>
            <a:ext cx="12192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0">
              <a:solidFill>
                <a:prstClr val="white"/>
              </a:solidFill>
            </a:endParaRPr>
          </a:p>
        </p:txBody>
      </p:sp>
    </p:spTree>
    <p:extLst>
      <p:ext uri="{BB962C8B-B14F-4D97-AF65-F5344CB8AC3E}">
        <p14:creationId xmlns:p14="http://schemas.microsoft.com/office/powerpoint/2010/main" val="7456007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3" descr="WTGWCoverSlide.jpg"/>
          <p:cNvPicPr>
            <a:picLocks noChangeAspect="1"/>
          </p:cNvPicPr>
          <p:nvPr/>
        </p:nvPicPr>
        <p:blipFill>
          <a:blip r:embed="rId2" cstate="print"/>
          <a:srcRect/>
          <a:stretch>
            <a:fillRect/>
          </a:stretch>
        </p:blipFill>
        <p:spPr bwMode="auto">
          <a:xfrm>
            <a:off x="-1447800" y="-457200"/>
            <a:ext cx="9855200" cy="7391400"/>
          </a:xfrm>
          <a:prstGeom prst="rect">
            <a:avLst/>
          </a:prstGeom>
          <a:noFill/>
          <a:ln w="9525">
            <a:noFill/>
            <a:miter lim="800000"/>
            <a:headEnd/>
            <a:tailEnd/>
          </a:ln>
        </p:spPr>
      </p:pic>
    </p:spTree>
    <p:extLst>
      <p:ext uri="{BB962C8B-B14F-4D97-AF65-F5344CB8AC3E}">
        <p14:creationId xmlns:p14="http://schemas.microsoft.com/office/powerpoint/2010/main" val="40248059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b="1" dirty="0">
                <a:solidFill>
                  <a:srgbClr val="97B49D"/>
                </a:solidFill>
                <a:latin typeface="Arial" panose="020B0604020202020204" pitchFamily="34" charset="0"/>
                <a:cs typeface="Arial" panose="020B0604020202020204" pitchFamily="34" charset="0"/>
              </a:rPr>
              <a:t>Outpatient – Why/How Different</a:t>
            </a:r>
          </a:p>
        </p:txBody>
      </p:sp>
      <p:sp>
        <p:nvSpPr>
          <p:cNvPr id="3" name="Content Placeholder 2"/>
          <p:cNvSpPr>
            <a:spLocks noGrp="1"/>
          </p:cNvSpPr>
          <p:nvPr>
            <p:ph idx="1"/>
          </p:nvPr>
        </p:nvSpPr>
        <p:spPr/>
        <p:txBody>
          <a:bodyPr>
            <a:normAutofit fontScale="92500" lnSpcReduction="10000"/>
          </a:bodyPr>
          <a:lstStyle/>
          <a:p>
            <a:pPr lvl="0"/>
            <a:r>
              <a:rPr lang="en-US" dirty="0" smtClean="0"/>
              <a:t>Lack dedicated </a:t>
            </a:r>
            <a:r>
              <a:rPr lang="en-US" dirty="0"/>
              <a:t>risk management offices or </a:t>
            </a:r>
            <a:r>
              <a:rPr lang="en-US" dirty="0" smtClean="0"/>
              <a:t>staff</a:t>
            </a:r>
            <a:endParaRPr lang="en-US" dirty="0"/>
          </a:p>
          <a:p>
            <a:pPr lvl="0"/>
            <a:r>
              <a:rPr lang="en-US" dirty="0" smtClean="0"/>
              <a:t>Longitudinal </a:t>
            </a:r>
            <a:r>
              <a:rPr lang="en-US" dirty="0"/>
              <a:t>provider-patient </a:t>
            </a:r>
            <a:r>
              <a:rPr lang="en-US" dirty="0" smtClean="0"/>
              <a:t>relationships</a:t>
            </a:r>
          </a:p>
          <a:p>
            <a:pPr lvl="1"/>
            <a:r>
              <a:rPr lang="en-US" dirty="0" smtClean="0"/>
              <a:t>Need to build on and maintain trust </a:t>
            </a:r>
            <a:endParaRPr lang="en-US" dirty="0"/>
          </a:p>
          <a:p>
            <a:pPr lvl="0"/>
            <a:r>
              <a:rPr lang="en-US" dirty="0" smtClean="0"/>
              <a:t>Stressed</a:t>
            </a:r>
            <a:r>
              <a:rPr lang="en-US" dirty="0"/>
              <a:t>, time-constrained, </a:t>
            </a:r>
            <a:r>
              <a:rPr lang="en-US" dirty="0" smtClean="0"/>
              <a:t>often </a:t>
            </a:r>
            <a:r>
              <a:rPr lang="en-US" dirty="0"/>
              <a:t>fragmented </a:t>
            </a:r>
            <a:r>
              <a:rPr lang="en-US" dirty="0" smtClean="0"/>
              <a:t>care  </a:t>
            </a:r>
            <a:endParaRPr lang="en-US" dirty="0"/>
          </a:p>
          <a:p>
            <a:pPr lvl="0"/>
            <a:r>
              <a:rPr lang="en-US" dirty="0" smtClean="0"/>
              <a:t>Invisibility </a:t>
            </a:r>
            <a:r>
              <a:rPr lang="en-US" dirty="0"/>
              <a:t>of many routine process failures, </a:t>
            </a:r>
            <a:r>
              <a:rPr lang="en-US" dirty="0" smtClean="0"/>
              <a:t>along w/ low </a:t>
            </a:r>
            <a:r>
              <a:rPr lang="en-US" dirty="0"/>
              <a:t>likelihood </a:t>
            </a:r>
            <a:r>
              <a:rPr lang="en-US" dirty="0" smtClean="0"/>
              <a:t>resulting serious harm</a:t>
            </a:r>
            <a:endParaRPr lang="en-US" dirty="0"/>
          </a:p>
          <a:p>
            <a:pPr lvl="0"/>
            <a:r>
              <a:rPr lang="en-US" dirty="0" smtClean="0"/>
              <a:t>Rarity </a:t>
            </a:r>
            <a:r>
              <a:rPr lang="en-US" dirty="0"/>
              <a:t>of serious adverse </a:t>
            </a:r>
            <a:r>
              <a:rPr lang="en-US" dirty="0" smtClean="0"/>
              <a:t>events thus lack </a:t>
            </a:r>
            <a:r>
              <a:rPr lang="en-US" dirty="0"/>
              <a:t>experience </a:t>
            </a:r>
            <a:r>
              <a:rPr lang="en-US" dirty="0" smtClean="0"/>
              <a:t>dealing w/ significant errors</a:t>
            </a:r>
            <a:endParaRPr lang="en-US" dirty="0"/>
          </a:p>
          <a:p>
            <a:endParaRPr lang="en-US" dirty="0"/>
          </a:p>
        </p:txBody>
      </p:sp>
    </p:spTree>
    <p:extLst>
      <p:ext uri="{BB962C8B-B14F-4D97-AF65-F5344CB8AC3E}">
        <p14:creationId xmlns:p14="http://schemas.microsoft.com/office/powerpoint/2010/main" val="7792325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15400" cy="1143000"/>
          </a:xfrm>
        </p:spPr>
        <p:txBody>
          <a:bodyPr>
            <a:noAutofit/>
          </a:bodyPr>
          <a:lstStyle/>
          <a:p>
            <a:r>
              <a:rPr lang="en-US" sz="3600" b="1" dirty="0" smtClean="0">
                <a:solidFill>
                  <a:srgbClr val="97B49D"/>
                </a:solidFill>
                <a:latin typeface="Arial" panose="020B0604020202020204" pitchFamily="34" charset="0"/>
                <a:cs typeface="Arial" panose="020B0604020202020204" pitchFamily="34" charset="0"/>
              </a:rPr>
              <a:t>Guidelines for Responding </a:t>
            </a:r>
            <a:br>
              <a:rPr lang="en-US" sz="3600" b="1" dirty="0" smtClean="0">
                <a:solidFill>
                  <a:srgbClr val="97B49D"/>
                </a:solidFill>
                <a:latin typeface="Arial" panose="020B0604020202020204" pitchFamily="34" charset="0"/>
                <a:cs typeface="Arial" panose="020B0604020202020204" pitchFamily="34" charset="0"/>
              </a:rPr>
            </a:br>
            <a:r>
              <a:rPr lang="en-US" sz="3600" b="1" dirty="0" smtClean="0">
                <a:solidFill>
                  <a:srgbClr val="97B49D"/>
                </a:solidFill>
                <a:latin typeface="Arial" panose="020B0604020202020204" pitchFamily="34" charset="0"/>
                <a:cs typeface="Arial" panose="020B0604020202020204" pitchFamily="34" charset="0"/>
              </a:rPr>
              <a:t>to Adverse Event</a:t>
            </a:r>
            <a:endParaRPr lang="en-US" sz="3600" dirty="0">
              <a:solidFill>
                <a:srgbClr val="97B49D"/>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4000" b="1" i="1" u="sng" dirty="0" smtClean="0"/>
              <a:t>Acknowledge the event quickly</a:t>
            </a:r>
            <a:r>
              <a:rPr lang="en-US" sz="4000" b="1" i="1" dirty="0" smtClean="0"/>
              <a:t>. It is important to speak honestly with the patient as soon as possible when you learn something has gone wrong. Delays may allow the patient to assume you are hiding something, which can erode trust.</a:t>
            </a:r>
            <a:endParaRPr lang="en-US" sz="4000" dirty="0"/>
          </a:p>
        </p:txBody>
      </p:sp>
    </p:spTree>
    <p:extLst>
      <p:ext uri="{BB962C8B-B14F-4D97-AF65-F5344CB8AC3E}">
        <p14:creationId xmlns:p14="http://schemas.microsoft.com/office/powerpoint/2010/main" val="16479618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00200"/>
            <a:ext cx="9220200" cy="5257800"/>
          </a:xfrm>
        </p:spPr>
        <p:txBody>
          <a:bodyPr>
            <a:normAutofit/>
          </a:bodyPr>
          <a:lstStyle/>
          <a:p>
            <a:r>
              <a:rPr lang="en-US" sz="4000" b="1" i="1" u="sng" dirty="0" smtClean="0"/>
              <a:t>Report only the facts </a:t>
            </a:r>
            <a:r>
              <a:rPr lang="en-US" sz="4000" b="1" i="1" dirty="0" smtClean="0"/>
              <a:t>of the incident. Initially tell the patient what occurred, not how or why. This second step should wait for a fuller investigation into the causes of the event</a:t>
            </a:r>
            <a:r>
              <a:rPr lang="en-US" sz="3600" b="1" i="1" dirty="0" smtClean="0"/>
              <a:t>.</a:t>
            </a:r>
            <a:endParaRPr lang="en-US" sz="3600" dirty="0"/>
          </a:p>
        </p:txBody>
      </p:sp>
    </p:spTree>
    <p:extLst>
      <p:ext uri="{BB962C8B-B14F-4D97-AF65-F5344CB8AC3E}">
        <p14:creationId xmlns:p14="http://schemas.microsoft.com/office/powerpoint/2010/main" val="1297561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8229600" cy="4953000"/>
          </a:xfrm>
        </p:spPr>
        <p:txBody>
          <a:bodyPr>
            <a:normAutofit lnSpcReduction="10000"/>
          </a:bodyPr>
          <a:lstStyle/>
          <a:p>
            <a:pPr>
              <a:buNone/>
            </a:pPr>
            <a:r>
              <a:rPr lang="en-US" sz="4000" b="1" dirty="0" smtClean="0"/>
              <a:t>Express and Act with Empathy Throughout the Disclosure Process </a:t>
            </a:r>
          </a:p>
          <a:p>
            <a:pPr>
              <a:buNone/>
            </a:pPr>
            <a:endParaRPr lang="en-US" sz="4000" b="1" dirty="0" smtClean="0"/>
          </a:p>
          <a:p>
            <a:r>
              <a:rPr lang="en-US" sz="4000" b="1" i="1" dirty="0" smtClean="0"/>
              <a:t>Acknowledge the event and express your </a:t>
            </a:r>
            <a:r>
              <a:rPr lang="en-US" sz="4000" b="1" i="1" u="sng" dirty="0" smtClean="0"/>
              <a:t>natural feeling of empathy</a:t>
            </a:r>
            <a:r>
              <a:rPr lang="en-US" sz="4000" b="1" i="1" dirty="0" smtClean="0"/>
              <a:t>. Listen to the patient to show that you are </a:t>
            </a:r>
            <a:r>
              <a:rPr lang="en-US" sz="4000" b="1" i="1" u="sng" dirty="0" smtClean="0"/>
              <a:t>genuinely sorry</a:t>
            </a:r>
            <a:r>
              <a:rPr lang="en-US" sz="4000" b="1" i="1" dirty="0" smtClean="0"/>
              <a:t>, and want to support them in any way you can. </a:t>
            </a:r>
            <a:endParaRPr lang="en-US" sz="4000" dirty="0"/>
          </a:p>
        </p:txBody>
      </p:sp>
    </p:spTree>
    <p:extLst>
      <p:ext uri="{BB962C8B-B14F-4D97-AF65-F5344CB8AC3E}">
        <p14:creationId xmlns:p14="http://schemas.microsoft.com/office/powerpoint/2010/main" val="20229971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132" t="10856" r="53224" b="13404"/>
          <a:stretch/>
        </p:blipFill>
        <p:spPr bwMode="auto">
          <a:xfrm>
            <a:off x="304801" y="1"/>
            <a:ext cx="8534399" cy="62086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825587" y="6283716"/>
            <a:ext cx="3770391" cy="461665"/>
          </a:xfrm>
          <a:prstGeom prst="rect">
            <a:avLst/>
          </a:prstGeom>
          <a:noFill/>
        </p:spPr>
        <p:txBody>
          <a:bodyPr wrap="none" rtlCol="0">
            <a:spAutoFit/>
          </a:bodyPr>
          <a:lstStyle/>
          <a:p>
            <a:pPr fontAlgn="auto">
              <a:spcBef>
                <a:spcPts val="0"/>
              </a:spcBef>
              <a:spcAft>
                <a:spcPts val="0"/>
              </a:spcAft>
            </a:pPr>
            <a:r>
              <a:rPr lang="en-US" sz="2400" b="0" dirty="0">
                <a:solidFill>
                  <a:prstClr val="black"/>
                </a:solidFill>
                <a:latin typeface="Calibri"/>
              </a:rPr>
              <a:t>http://vimeo.com/76550944</a:t>
            </a:r>
          </a:p>
        </p:txBody>
      </p:sp>
    </p:spTree>
    <p:extLst>
      <p:ext uri="{BB962C8B-B14F-4D97-AF65-F5344CB8AC3E}">
        <p14:creationId xmlns:p14="http://schemas.microsoft.com/office/powerpoint/2010/main" val="4222364245"/>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4000" b="1" i="1" dirty="0" smtClean="0"/>
              <a:t>Disclosure is a </a:t>
            </a:r>
            <a:r>
              <a:rPr lang="en-US" sz="4000" b="1" i="1" u="sng" dirty="0" smtClean="0"/>
              <a:t>ongoing</a:t>
            </a:r>
            <a:r>
              <a:rPr lang="en-US" sz="4000" b="1" i="1" dirty="0" smtClean="0"/>
              <a:t> process and requires </a:t>
            </a:r>
            <a:r>
              <a:rPr lang="en-US" sz="4000" b="1" i="1" u="sng" dirty="0" smtClean="0"/>
              <a:t>relationships </a:t>
            </a:r>
            <a:r>
              <a:rPr lang="en-US" sz="4000" b="1" i="1" dirty="0" smtClean="0"/>
              <a:t>built on </a:t>
            </a:r>
            <a:r>
              <a:rPr lang="en-US" sz="4000" b="1" i="1" u="sng" dirty="0" smtClean="0"/>
              <a:t>trust </a:t>
            </a:r>
            <a:r>
              <a:rPr lang="en-US" sz="4000" b="1" i="1" dirty="0" smtClean="0"/>
              <a:t>over time </a:t>
            </a:r>
            <a:endParaRPr lang="en-US" sz="4000" dirty="0" smtClean="0"/>
          </a:p>
          <a:p>
            <a:endParaRPr lang="en-US" sz="4000" dirty="0"/>
          </a:p>
        </p:txBody>
      </p:sp>
    </p:spTree>
    <p:extLst>
      <p:ext uri="{BB962C8B-B14F-4D97-AF65-F5344CB8AC3E}">
        <p14:creationId xmlns:p14="http://schemas.microsoft.com/office/powerpoint/2010/main" val="6800484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229600" cy="4525963"/>
          </a:xfrm>
        </p:spPr>
        <p:txBody>
          <a:bodyPr>
            <a:normAutofit/>
          </a:bodyPr>
          <a:lstStyle/>
          <a:p>
            <a:r>
              <a:rPr lang="en-US" sz="4000" b="1" i="1" u="sng" dirty="0" smtClean="0"/>
              <a:t>Follow up </a:t>
            </a:r>
            <a:r>
              <a:rPr lang="en-US" sz="4000" b="1" i="1" dirty="0" smtClean="0"/>
              <a:t>at </a:t>
            </a:r>
            <a:r>
              <a:rPr lang="en-US" sz="4000" b="1" i="1" u="sng" dirty="0" smtClean="0"/>
              <a:t>regular intervals</a:t>
            </a:r>
            <a:r>
              <a:rPr lang="en-US" sz="4000" b="1" i="1" dirty="0" smtClean="0"/>
              <a:t>. </a:t>
            </a:r>
            <a:br>
              <a:rPr lang="en-US" sz="4000" b="1" i="1" dirty="0" smtClean="0"/>
            </a:br>
            <a:r>
              <a:rPr lang="en-US" sz="4000" b="1" i="1" dirty="0" smtClean="0"/>
              <a:t>Call after one week, one month, and three months. Arrange a meeting when you have learned more about the causes of the event, and are able to tell them what you are doing to avoid future incidents</a:t>
            </a:r>
            <a:endParaRPr lang="en-US" sz="4000" dirty="0"/>
          </a:p>
        </p:txBody>
      </p:sp>
    </p:spTree>
    <p:extLst>
      <p:ext uri="{BB962C8B-B14F-4D97-AF65-F5344CB8AC3E}">
        <p14:creationId xmlns:p14="http://schemas.microsoft.com/office/powerpoint/2010/main" val="1390689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ordon Schiff\AppData\Local\Microsoft\Windows\Temporary Internet Files\Content.IE5\AUNARIZ8\ph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45649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dirty="0" smtClean="0">
                <a:solidFill>
                  <a:srgbClr val="97B49D"/>
                </a:solidFill>
                <a:latin typeface="Arial" panose="020B0604020202020204" pitchFamily="34" charset="0"/>
                <a:cs typeface="Arial" panose="020B0604020202020204" pitchFamily="34" charset="0"/>
              </a:rPr>
              <a:t>Current Status </a:t>
            </a:r>
            <a:endParaRPr lang="en-US" sz="4800" b="1" dirty="0">
              <a:solidFill>
                <a:srgbClr val="97B49D"/>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52400" y="1295400"/>
            <a:ext cx="8534400" cy="4830763"/>
          </a:xfrm>
        </p:spPr>
        <p:txBody>
          <a:bodyPr>
            <a:normAutofit fontScale="92500" lnSpcReduction="20000"/>
          </a:bodyPr>
          <a:lstStyle/>
          <a:p>
            <a:r>
              <a:rPr lang="en-US" sz="3600" dirty="0" smtClean="0"/>
              <a:t>Local publicity done/ongoing 	</a:t>
            </a:r>
          </a:p>
          <a:p>
            <a:pPr lvl="1"/>
            <a:r>
              <a:rPr lang="en-US" sz="3200" dirty="0" smtClean="0"/>
              <a:t>Insurers</a:t>
            </a:r>
          </a:p>
          <a:p>
            <a:pPr lvl="1"/>
            <a:r>
              <a:rPr lang="en-US" sz="3200" dirty="0" smtClean="0"/>
              <a:t>MA Coalition </a:t>
            </a:r>
          </a:p>
          <a:p>
            <a:pPr lvl="1"/>
            <a:r>
              <a:rPr lang="en-US" sz="3200" dirty="0" smtClean="0"/>
              <a:t>MA Med Society  </a:t>
            </a:r>
          </a:p>
          <a:p>
            <a:pPr lvl="1"/>
            <a:r>
              <a:rPr lang="en-US" sz="3200" dirty="0" smtClean="0"/>
              <a:t>Brigham M&amp;M </a:t>
            </a:r>
            <a:br>
              <a:rPr lang="en-US" sz="3200" dirty="0" smtClean="0"/>
            </a:br>
            <a:endParaRPr lang="en-US" sz="3200" dirty="0" smtClean="0"/>
          </a:p>
          <a:p>
            <a:r>
              <a:rPr lang="en-US" sz="3600" dirty="0" smtClean="0"/>
              <a:t>Joint Commission Journal </a:t>
            </a:r>
          </a:p>
          <a:p>
            <a:pPr lvl="1"/>
            <a:r>
              <a:rPr lang="en-US" sz="3200" dirty="0" smtClean="0"/>
              <a:t>Recent background article </a:t>
            </a:r>
          </a:p>
          <a:p>
            <a:pPr marL="457200" lvl="1" indent="0">
              <a:buNone/>
            </a:pPr>
            <a:endParaRPr lang="en-US" sz="3200" dirty="0" smtClean="0"/>
          </a:p>
          <a:p>
            <a:r>
              <a:rPr lang="en-US" sz="3600" dirty="0" smtClean="0"/>
              <a:t>National Efforts </a:t>
            </a:r>
          </a:p>
          <a:p>
            <a:pPr lvl="1"/>
            <a:endParaRPr lang="en-US" dirty="0" smtClean="0"/>
          </a:p>
          <a:p>
            <a:pPr lvl="1">
              <a:buNone/>
            </a:pPr>
            <a:endParaRPr lang="en-US" dirty="0" smtClean="0"/>
          </a:p>
        </p:txBody>
      </p:sp>
    </p:spTree>
    <p:extLst>
      <p:ext uri="{BB962C8B-B14F-4D97-AF65-F5344CB8AC3E}">
        <p14:creationId xmlns:p14="http://schemas.microsoft.com/office/powerpoint/2010/main" val="13103162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0"/>
            <a:ext cx="8837613" cy="7999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25230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1828800"/>
            <a:ext cx="5943600" cy="769441"/>
          </a:xfrm>
          <a:prstGeom prst="rect">
            <a:avLst/>
          </a:prstGeom>
          <a:noFill/>
        </p:spPr>
        <p:txBody>
          <a:bodyPr wrap="square" rtlCol="0">
            <a:spAutoFit/>
          </a:bodyPr>
          <a:lstStyle/>
          <a:p>
            <a:r>
              <a:rPr lang="en-US" sz="4400" dirty="0" smtClean="0">
                <a:latin typeface="Times New Roman" panose="02020603050405020304" pitchFamily="18" charset="0"/>
                <a:cs typeface="Times New Roman" panose="02020603050405020304" pitchFamily="18" charset="0"/>
              </a:rPr>
              <a:t>Q &amp; A  /   Discussion</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57993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 Point Slide-01.jpg"/>
          <p:cNvPicPr>
            <a:picLocks noChangeAspect="1"/>
          </p:cNvPicPr>
          <p:nvPr/>
        </p:nvPicPr>
        <p:blipFill>
          <a:blip r:embed="rId2"/>
          <a:stretch>
            <a:fillRect/>
          </a:stretch>
        </p:blipFill>
        <p:spPr>
          <a:xfrm>
            <a:off x="0" y="0"/>
            <a:ext cx="9144000" cy="6858000"/>
          </a:xfrm>
          <a:prstGeom prst="rect">
            <a:avLst/>
          </a:prstGeom>
        </p:spPr>
      </p:pic>
      <p:sp>
        <p:nvSpPr>
          <p:cNvPr id="6" name="TextBox 5"/>
          <p:cNvSpPr txBox="1"/>
          <p:nvPr/>
        </p:nvSpPr>
        <p:spPr>
          <a:xfrm>
            <a:off x="0" y="3911600"/>
            <a:ext cx="9144000" cy="1200328"/>
          </a:xfrm>
          <a:prstGeom prst="rect">
            <a:avLst/>
          </a:prstGeom>
          <a:noFill/>
        </p:spPr>
        <p:txBody>
          <a:bodyPr wrap="square" rtlCol="0">
            <a:spAutoFit/>
          </a:bodyPr>
          <a:lstStyle/>
          <a:p>
            <a:pPr algn="ctr">
              <a:spcAft>
                <a:spcPts val="600"/>
              </a:spcAft>
            </a:pPr>
            <a:r>
              <a:rPr lang="en-US" sz="2200" b="1" dirty="0" smtClean="0">
                <a:latin typeface="B Helvetica Bold"/>
                <a:cs typeface="B Helvetica Bold"/>
              </a:rPr>
              <a:t>Thank you to our generous donors!</a:t>
            </a:r>
          </a:p>
          <a:p>
            <a:pPr algn="ctr">
              <a:spcAft>
                <a:spcPts val="600"/>
              </a:spcAft>
            </a:pPr>
            <a:r>
              <a:rPr lang="en-US" sz="2000" dirty="0" smtClean="0">
                <a:latin typeface="Helvetica"/>
                <a:cs typeface="Helvetica"/>
              </a:rPr>
              <a:t>Blue Cross Blue Shield of Massachusetts</a:t>
            </a:r>
          </a:p>
          <a:p>
            <a:pPr algn="ctr">
              <a:spcAft>
                <a:spcPts val="600"/>
              </a:spcAft>
            </a:pPr>
            <a:r>
              <a:rPr lang="en-US" sz="2000" dirty="0" smtClean="0">
                <a:latin typeface="Helvetica"/>
                <a:cs typeface="Helvetica"/>
              </a:rPr>
              <a:t>Nancy Ridley</a:t>
            </a:r>
            <a:endParaRPr lang="en-US" sz="2000" dirty="0">
              <a:latin typeface="Helvetica"/>
              <a:cs typeface="Helvetica"/>
            </a:endParaRPr>
          </a:p>
        </p:txBody>
      </p:sp>
    </p:spTree>
    <p:extLst>
      <p:ext uri="{BB962C8B-B14F-4D97-AF65-F5344CB8AC3E}">
        <p14:creationId xmlns:p14="http://schemas.microsoft.com/office/powerpoint/2010/main" val="2580789200"/>
      </p:ext>
    </p:extLst>
  </p:cSld>
  <p:clrMapOvr>
    <a:masterClrMapping/>
  </p:clrMapOvr>
  <p:timing>
    <p:tnLst>
      <p:par>
        <p:cTn id="1" dur="indefinite" restart="never" nodeType="tmRoot"/>
      </p:par>
    </p:tnLst>
  </p:timing>
</p:sld>
</file>

<file path=ppt/theme/theme1.xml><?xml version="1.0" encoding="utf-8"?>
<a:theme xmlns:a="http://schemas.openxmlformats.org/drawingml/2006/main" name="Network">
  <a:themeElements>
    <a:clrScheme name="Network 14">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9CCCC"/>
      </a:hlink>
      <a:folHlink>
        <a:srgbClr val="B2B2B2"/>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97B49D"/>
        </a:dk1>
        <a:lt1>
          <a:srgbClr val="FFFFFF"/>
        </a:lt1>
        <a:dk2>
          <a:srgbClr val="000000"/>
        </a:dk2>
        <a:lt2>
          <a:srgbClr val="666699"/>
        </a:lt2>
        <a:accent1>
          <a:srgbClr val="99CCCC"/>
        </a:accent1>
        <a:accent2>
          <a:srgbClr val="CCCCCC"/>
        </a:accent2>
        <a:accent3>
          <a:srgbClr val="FFFFFF"/>
        </a:accent3>
        <a:accent4>
          <a:srgbClr val="809985"/>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Network 12">
        <a:dk1>
          <a:srgbClr val="97B49D"/>
        </a:dk1>
        <a:lt1>
          <a:srgbClr val="FFFFFF"/>
        </a:lt1>
        <a:dk2>
          <a:srgbClr val="000000"/>
        </a:dk2>
        <a:lt2>
          <a:srgbClr val="666699"/>
        </a:lt2>
        <a:accent1>
          <a:srgbClr val="99CCCC"/>
        </a:accent1>
        <a:accent2>
          <a:srgbClr val="CCCCCC"/>
        </a:accent2>
        <a:accent3>
          <a:srgbClr val="FFFFFF"/>
        </a:accent3>
        <a:accent4>
          <a:srgbClr val="809985"/>
        </a:accent4>
        <a:accent5>
          <a:srgbClr val="CAE2E2"/>
        </a:accent5>
        <a:accent6>
          <a:srgbClr val="B9B9B9"/>
        </a:accent6>
        <a:hlink>
          <a:srgbClr val="97B49D"/>
        </a:hlink>
        <a:folHlink>
          <a:srgbClr val="B2B2B2"/>
        </a:folHlink>
      </a:clrScheme>
      <a:clrMap bg1="lt1" tx1="dk1" bg2="lt2" tx2="dk2" accent1="accent1" accent2="accent2" accent3="accent3" accent4="accent4" accent5="accent5" accent6="accent6" hlink="hlink" folHlink="folHlink"/>
    </a:extraClrScheme>
    <a:extraClrScheme>
      <a:clrScheme name="Network 13">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7B49D"/>
        </a:hlink>
        <a:folHlink>
          <a:srgbClr val="B2B2B2"/>
        </a:folHlink>
      </a:clrScheme>
      <a:clrMap bg1="lt1" tx1="dk1" bg2="lt2" tx2="dk2" accent1="accent1" accent2="accent2" accent3="accent3" accent4="accent4" accent5="accent5" accent6="accent6" hlink="hlink" folHlink="folHlink"/>
    </a:extraClrScheme>
    <a:extraClrScheme>
      <a:clrScheme name="Network 14">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9CC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Network">
  <a:themeElements>
    <a:clrScheme name="Network 14">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9CCCC"/>
      </a:hlink>
      <a:folHlink>
        <a:srgbClr val="B2B2B2"/>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97B49D"/>
        </a:dk1>
        <a:lt1>
          <a:srgbClr val="FFFFFF"/>
        </a:lt1>
        <a:dk2>
          <a:srgbClr val="000000"/>
        </a:dk2>
        <a:lt2>
          <a:srgbClr val="666699"/>
        </a:lt2>
        <a:accent1>
          <a:srgbClr val="99CCCC"/>
        </a:accent1>
        <a:accent2>
          <a:srgbClr val="CCCCCC"/>
        </a:accent2>
        <a:accent3>
          <a:srgbClr val="FFFFFF"/>
        </a:accent3>
        <a:accent4>
          <a:srgbClr val="809985"/>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Network 12">
        <a:dk1>
          <a:srgbClr val="97B49D"/>
        </a:dk1>
        <a:lt1>
          <a:srgbClr val="FFFFFF"/>
        </a:lt1>
        <a:dk2>
          <a:srgbClr val="000000"/>
        </a:dk2>
        <a:lt2>
          <a:srgbClr val="666699"/>
        </a:lt2>
        <a:accent1>
          <a:srgbClr val="99CCCC"/>
        </a:accent1>
        <a:accent2>
          <a:srgbClr val="CCCCCC"/>
        </a:accent2>
        <a:accent3>
          <a:srgbClr val="FFFFFF"/>
        </a:accent3>
        <a:accent4>
          <a:srgbClr val="809985"/>
        </a:accent4>
        <a:accent5>
          <a:srgbClr val="CAE2E2"/>
        </a:accent5>
        <a:accent6>
          <a:srgbClr val="B9B9B9"/>
        </a:accent6>
        <a:hlink>
          <a:srgbClr val="97B49D"/>
        </a:hlink>
        <a:folHlink>
          <a:srgbClr val="B2B2B2"/>
        </a:folHlink>
      </a:clrScheme>
      <a:clrMap bg1="lt1" tx1="dk1" bg2="lt2" tx2="dk2" accent1="accent1" accent2="accent2" accent3="accent3" accent4="accent4" accent5="accent5" accent6="accent6" hlink="hlink" folHlink="folHlink"/>
    </a:extraClrScheme>
    <a:extraClrScheme>
      <a:clrScheme name="Network 13">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7B49D"/>
        </a:hlink>
        <a:folHlink>
          <a:srgbClr val="B2B2B2"/>
        </a:folHlink>
      </a:clrScheme>
      <a:clrMap bg1="lt1" tx1="dk1" bg2="lt2" tx2="dk2" accent1="accent1" accent2="accent2" accent3="accent3" accent4="accent4" accent5="accent5" accent6="accent6" hlink="hlink" folHlink="folHlink"/>
    </a:extraClrScheme>
    <a:extraClrScheme>
      <a:clrScheme name="Network 14">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9CC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Network 14">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9CCCC"/>
    </a:hlink>
    <a:folHlink>
      <a:srgbClr val="B2B2B2"/>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Network 14">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9CCCC"/>
    </a:hlink>
    <a:folHlink>
      <a:srgbClr val="B2B2B2"/>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Network 14">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9CCCC"/>
    </a:hlink>
    <a:folHlink>
      <a:srgbClr val="B2B2B2"/>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Network 14">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9CCCC"/>
    </a:hlink>
    <a:folHlink>
      <a:srgbClr val="B2B2B2"/>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Network 14">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9CCCC"/>
    </a:hlink>
    <a:folHlink>
      <a:srgbClr val="B2B2B2"/>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Network 14">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9CCCC"/>
    </a:hlink>
    <a:folHlink>
      <a:srgbClr val="B2B2B2"/>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Network 14">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9CCCC"/>
    </a:hlink>
    <a:folHlink>
      <a:srgbClr val="B2B2B2"/>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Network 14">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9CCCC"/>
    </a:hlink>
    <a:folHlink>
      <a:srgbClr val="B2B2B2"/>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Network 14">
    <a:dk1>
      <a:srgbClr val="000000"/>
    </a:dk1>
    <a:lt1>
      <a:srgbClr val="FFFFFF"/>
    </a:lt1>
    <a:dk2>
      <a:srgbClr val="97B49D"/>
    </a:dk2>
    <a:lt2>
      <a:srgbClr val="666699"/>
    </a:lt2>
    <a:accent1>
      <a:srgbClr val="99CCCC"/>
    </a:accent1>
    <a:accent2>
      <a:srgbClr val="CCCCCC"/>
    </a:accent2>
    <a:accent3>
      <a:srgbClr val="FFFFFF"/>
    </a:accent3>
    <a:accent4>
      <a:srgbClr val="000000"/>
    </a:accent4>
    <a:accent5>
      <a:srgbClr val="CAE2E2"/>
    </a:accent5>
    <a:accent6>
      <a:srgbClr val="B9B9B9"/>
    </a:accent6>
    <a:hlink>
      <a:srgbClr val="99CCCC"/>
    </a:hlink>
    <a:folHlink>
      <a:srgbClr val="B2B2B2"/>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9716</TotalTime>
  <Words>2984</Words>
  <Application>Microsoft Office PowerPoint</Application>
  <PresentationFormat>On-screen Show (4:3)</PresentationFormat>
  <Paragraphs>570</Paragraphs>
  <Slides>49</Slides>
  <Notes>12</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49</vt:i4>
      </vt:variant>
    </vt:vector>
  </HeadingPairs>
  <TitlesOfParts>
    <vt:vector size="53" baseType="lpstr">
      <vt:lpstr>Network</vt:lpstr>
      <vt:lpstr>Office Theme</vt:lpstr>
      <vt:lpstr>1_Network</vt:lpstr>
      <vt:lpstr>Chart</vt:lpstr>
      <vt:lpstr>PowerPoint Presentation</vt:lpstr>
      <vt:lpstr>PowerPoint Presentation</vt:lpstr>
      <vt:lpstr>Coalition of Partners</vt:lpstr>
      <vt:lpstr>Can small primary care practices improve patient safety?</vt:lpstr>
      <vt:lpstr>Successful Teams </vt:lpstr>
      <vt:lpstr>PowerPoint Presentation</vt:lpstr>
      <vt:lpstr>Today’s Panel</vt:lpstr>
      <vt:lpstr>PowerPoint Presentation</vt:lpstr>
      <vt:lpstr>The PROMISES Approach </vt:lpstr>
      <vt:lpstr>Working with Practices </vt:lpstr>
      <vt:lpstr>What did the practices work on?</vt:lpstr>
      <vt:lpstr>Key Learning from Intervention</vt:lpstr>
      <vt:lpstr>Community and Coaching</vt:lpstr>
      <vt:lpstr>PROMISES Curriculum</vt:lpstr>
      <vt:lpstr>Online Patient Safety Course</vt:lpstr>
      <vt:lpstr>PROMISES Practices</vt:lpstr>
      <vt:lpstr>What making PROMISES can produce</vt:lpstr>
      <vt:lpstr>Measurement and monitoring roadmap</vt:lpstr>
      <vt:lpstr>Measurement and monitoring roadmap</vt:lpstr>
      <vt:lpstr>Staff survey results: Test result management</vt:lpstr>
      <vt:lpstr>Staff survey results: Teamwork</vt:lpstr>
      <vt:lpstr>Staff survey results:  Overall across all domains</vt:lpstr>
      <vt:lpstr>Staff survey results: Average medication, referral, and test results management</vt:lpstr>
      <vt:lpstr>Patient survey results: Communication</vt:lpstr>
      <vt:lpstr>Patient survey results: Coordination</vt:lpstr>
      <vt:lpstr>Patient survey results: Overall across all domains</vt:lpstr>
      <vt:lpstr>Chart review results: Number of potential adverse events </vt:lpstr>
      <vt:lpstr>Chart review results:  Number of serious potential adverse events</vt:lpstr>
      <vt:lpstr>Exit interview and patient survey results: Perspectives on PROMISES</vt:lpstr>
      <vt:lpstr>Thank you!</vt:lpstr>
      <vt:lpstr>Doing Right by our Patients:  When Things Go Wrong  Patient Safety Forum April 7, 2014 PROMISES Presentation  </vt:lpstr>
      <vt:lpstr>PowerPoint Presentation</vt:lpstr>
      <vt:lpstr>PROMISES Curriculum</vt:lpstr>
      <vt:lpstr>PowerPoint Presentation</vt:lpstr>
      <vt:lpstr>PowerPoint Presentation</vt:lpstr>
      <vt:lpstr>PowerPoint Presentation</vt:lpstr>
      <vt:lpstr>PowerPoint Presentation</vt:lpstr>
      <vt:lpstr>Outpatient – Why/How Different</vt:lpstr>
      <vt:lpstr>Guidelines for Responding  to Adverse Event</vt:lpstr>
      <vt:lpstr>PowerPoint Presentation</vt:lpstr>
      <vt:lpstr>PowerPoint Presentation</vt:lpstr>
      <vt:lpstr>PowerPoint Presentation</vt:lpstr>
      <vt:lpstr>PowerPoint Presentation</vt:lpstr>
      <vt:lpstr>PowerPoint Presentation</vt:lpstr>
      <vt:lpstr>PowerPoint Presentation</vt:lpstr>
      <vt:lpstr>Current Status </vt:lpstr>
      <vt:lpstr>PowerPoint Presentation</vt:lpstr>
      <vt:lpstr>PowerPoint Presentation</vt:lpstr>
      <vt:lpstr>PowerPoint Presentation</vt:lpstr>
    </vt:vector>
  </TitlesOfParts>
  <Company>Partners HealthCare System,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Partners Information Systems</dc:creator>
  <cp:lastModifiedBy>Emily Biocchi</cp:lastModifiedBy>
  <cp:revision>211</cp:revision>
  <cp:lastPrinted>2014-04-06T15:24:20Z</cp:lastPrinted>
  <dcterms:created xsi:type="dcterms:W3CDTF">2012-01-24T18:16:42Z</dcterms:created>
  <dcterms:modified xsi:type="dcterms:W3CDTF">2014-04-10T17:10:00Z</dcterms:modified>
</cp:coreProperties>
</file>